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0" r:id="rId3"/>
    <p:sldId id="263" r:id="rId4"/>
    <p:sldId id="259" r:id="rId5"/>
    <p:sldId id="261" r:id="rId6"/>
    <p:sldId id="262" r:id="rId7"/>
    <p:sldId id="359" r:id="rId8"/>
    <p:sldId id="360" r:id="rId9"/>
    <p:sldId id="284" r:id="rId10"/>
    <p:sldId id="285" r:id="rId11"/>
    <p:sldId id="318" r:id="rId12"/>
    <p:sldId id="381" r:id="rId13"/>
    <p:sldId id="371" r:id="rId14"/>
    <p:sldId id="320" r:id="rId15"/>
    <p:sldId id="328" r:id="rId16"/>
    <p:sldId id="382" r:id="rId17"/>
    <p:sldId id="372" r:id="rId18"/>
    <p:sldId id="379" r:id="rId19"/>
    <p:sldId id="373" r:id="rId20"/>
    <p:sldId id="375" r:id="rId21"/>
    <p:sldId id="376" r:id="rId22"/>
    <p:sldId id="377" r:id="rId23"/>
    <p:sldId id="378" r:id="rId24"/>
    <p:sldId id="294" r:id="rId25"/>
    <p:sldId id="384" r:id="rId26"/>
    <p:sldId id="383" r:id="rId27"/>
    <p:sldId id="385" r:id="rId28"/>
    <p:sldId id="387" r:id="rId29"/>
    <p:sldId id="389" r:id="rId30"/>
    <p:sldId id="303" r:id="rId31"/>
    <p:sldId id="388" r:id="rId32"/>
    <p:sldId id="390" r:id="rId33"/>
    <p:sldId id="391" r:id="rId34"/>
    <p:sldId id="392" r:id="rId35"/>
    <p:sldId id="393" r:id="rId36"/>
    <p:sldId id="394" r:id="rId37"/>
    <p:sldId id="395" r:id="rId38"/>
    <p:sldId id="335" r:id="rId39"/>
  </p:sldIdLst>
  <p:sldSz cx="9144000" cy="6858000" type="screen4x3"/>
  <p:notesSz cx="6858000" cy="9555163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3300"/>
    <a:srgbClr val="FF0000"/>
    <a:srgbClr val="990000"/>
    <a:srgbClr val="DCCEFE"/>
    <a:srgbClr val="CEFED5"/>
    <a:srgbClr val="D9D4F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3" autoAdjust="0"/>
    <p:restoredTop sz="89226" autoAdjust="0"/>
  </p:normalViewPr>
  <p:slideViewPr>
    <p:cSldViewPr>
      <p:cViewPr varScale="1">
        <p:scale>
          <a:sx n="45" d="100"/>
          <a:sy n="45" d="100"/>
        </p:scale>
        <p:origin x="-6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Data\&#1051;&#1077;&#1082;&#1094;&#1080;&#1103;%20&#1087;&#1086;%20&#1084;&#1086;&#1076;&#1077;&#1083;&#1080;&#1088;&#1086;&#1074;&#1072;&#1085;&#1080;&#1102;\&#1058;&#1072;&#1073;&#1083;&#1080;&#1094;&#109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scatterChart>
        <c:scatterStyle val="lineMarker"/>
        <c:ser>
          <c:idx val="0"/>
          <c:order val="0"/>
          <c:tx>
            <c:strRef>
              <c:f>'Линейное программирование ТО'!$B$23</c:f>
              <c:strCache>
                <c:ptCount val="1"/>
                <c:pt idx="0">
                  <c:v>y</c:v>
                </c:pt>
              </c:strCache>
            </c:strRef>
          </c:tx>
          <c:marker>
            <c:symbol val="none"/>
          </c:marker>
          <c:xVal>
            <c:numRef>
              <c:f>'Линейное программирование ТО'!$A$24:$A$44</c:f>
              <c:numCache>
                <c:formatCode>General</c:formatCode>
                <c:ptCount val="2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</c:numCache>
            </c:numRef>
          </c:xVal>
          <c:yVal>
            <c:numRef>
              <c:f>'Линейное программирование ТО'!$B$24:$B$44</c:f>
              <c:numCache>
                <c:formatCode>General</c:formatCode>
                <c:ptCount val="21"/>
                <c:pt idx="0">
                  <c:v>50</c:v>
                </c:pt>
                <c:pt idx="1">
                  <c:v>47.5</c:v>
                </c:pt>
                <c:pt idx="2">
                  <c:v>45</c:v>
                </c:pt>
                <c:pt idx="3">
                  <c:v>42.5</c:v>
                </c:pt>
                <c:pt idx="4">
                  <c:v>40</c:v>
                </c:pt>
                <c:pt idx="5">
                  <c:v>37.5</c:v>
                </c:pt>
                <c:pt idx="6">
                  <c:v>35</c:v>
                </c:pt>
                <c:pt idx="7">
                  <c:v>32.5</c:v>
                </c:pt>
                <c:pt idx="8">
                  <c:v>30</c:v>
                </c:pt>
                <c:pt idx="9">
                  <c:v>27.5</c:v>
                </c:pt>
                <c:pt idx="10">
                  <c:v>25</c:v>
                </c:pt>
                <c:pt idx="11">
                  <c:v>22.5</c:v>
                </c:pt>
                <c:pt idx="12">
                  <c:v>20</c:v>
                </c:pt>
                <c:pt idx="13">
                  <c:v>17.5</c:v>
                </c:pt>
                <c:pt idx="14">
                  <c:v>15</c:v>
                </c:pt>
                <c:pt idx="15">
                  <c:v>12.5</c:v>
                </c:pt>
                <c:pt idx="16">
                  <c:v>10</c:v>
                </c:pt>
                <c:pt idx="17">
                  <c:v>7.5</c:v>
                </c:pt>
                <c:pt idx="18">
                  <c:v>5</c:v>
                </c:pt>
                <c:pt idx="19">
                  <c:v>2.5</c:v>
                </c:pt>
                <c:pt idx="20">
                  <c:v>0</c:v>
                </c:pt>
              </c:numCache>
            </c:numRef>
          </c:yVal>
        </c:ser>
        <c:ser>
          <c:idx val="1"/>
          <c:order val="1"/>
          <c:tx>
            <c:strRef>
              <c:f>'Линейное программирование ТО'!$C$23</c:f>
              <c:strCache>
                <c:ptCount val="1"/>
                <c:pt idx="0">
                  <c:v>y1</c:v>
                </c:pt>
              </c:strCache>
            </c:strRef>
          </c:tx>
          <c:marker>
            <c:symbol val="none"/>
          </c:marker>
          <c:xVal>
            <c:numRef>
              <c:f>'Линейное программирование ТО'!$A$24:$A$44</c:f>
              <c:numCache>
                <c:formatCode>General</c:formatCode>
                <c:ptCount val="2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</c:numCache>
            </c:numRef>
          </c:xVal>
          <c:yVal>
            <c:numRef>
              <c:f>'Линейное программирование ТО'!$C$24:$C$44</c:f>
              <c:numCache>
                <c:formatCode>General</c:formatCode>
                <c:ptCount val="21"/>
                <c:pt idx="0">
                  <c:v>140</c:v>
                </c:pt>
                <c:pt idx="1">
                  <c:v>130</c:v>
                </c:pt>
                <c:pt idx="2">
                  <c:v>120</c:v>
                </c:pt>
                <c:pt idx="3">
                  <c:v>110</c:v>
                </c:pt>
                <c:pt idx="4">
                  <c:v>100</c:v>
                </c:pt>
                <c:pt idx="5">
                  <c:v>90</c:v>
                </c:pt>
                <c:pt idx="6">
                  <c:v>80</c:v>
                </c:pt>
                <c:pt idx="7">
                  <c:v>70</c:v>
                </c:pt>
                <c:pt idx="8">
                  <c:v>60</c:v>
                </c:pt>
                <c:pt idx="9">
                  <c:v>50</c:v>
                </c:pt>
                <c:pt idx="10">
                  <c:v>40</c:v>
                </c:pt>
                <c:pt idx="11">
                  <c:v>30</c:v>
                </c:pt>
                <c:pt idx="12">
                  <c:v>20</c:v>
                </c:pt>
                <c:pt idx="13">
                  <c:v>10</c:v>
                </c:pt>
                <c:pt idx="14">
                  <c:v>0</c:v>
                </c:pt>
                <c:pt idx="15">
                  <c:v>-10</c:v>
                </c:pt>
                <c:pt idx="16">
                  <c:v>-20</c:v>
                </c:pt>
                <c:pt idx="17">
                  <c:v>-30</c:v>
                </c:pt>
                <c:pt idx="18">
                  <c:v>-40</c:v>
                </c:pt>
                <c:pt idx="19">
                  <c:v>-50</c:v>
                </c:pt>
                <c:pt idx="20">
                  <c:v>-60</c:v>
                </c:pt>
              </c:numCache>
            </c:numRef>
          </c:yVal>
        </c:ser>
        <c:ser>
          <c:idx val="2"/>
          <c:order val="2"/>
          <c:tx>
            <c:strRef>
              <c:f>'Линейное программирование ТО'!$D$23</c:f>
              <c:strCache>
                <c:ptCount val="1"/>
                <c:pt idx="0">
                  <c:v>y3</c:v>
                </c:pt>
              </c:strCache>
            </c:strRef>
          </c:tx>
          <c:marker>
            <c:symbol val="none"/>
          </c:marker>
          <c:xVal>
            <c:numRef>
              <c:f>'Линейное программирование ТО'!$A$24:$A$28</c:f>
              <c:numCache>
                <c:formatCode>General</c:formatCode>
                <c:ptCount val="5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</c:numCache>
            </c:numRef>
          </c:xVal>
          <c:yVal>
            <c:numRef>
              <c:f>'Линейное программирование ТО'!$D$24:$D$28</c:f>
              <c:numCache>
                <c:formatCode>General</c:formatCode>
                <c:ptCount val="5"/>
                <c:pt idx="0">
                  <c:v>20</c:v>
                </c:pt>
                <c:pt idx="1">
                  <c:v>15</c:v>
                </c:pt>
                <c:pt idx="2">
                  <c:v>10</c:v>
                </c:pt>
                <c:pt idx="3">
                  <c:v>5</c:v>
                </c:pt>
                <c:pt idx="4">
                  <c:v>0</c:v>
                </c:pt>
              </c:numCache>
            </c:numRef>
          </c:yVal>
        </c:ser>
        <c:axId val="40295424"/>
        <c:axId val="49349376"/>
      </c:scatterChart>
      <c:valAx>
        <c:axId val="40295424"/>
        <c:scaling>
          <c:orientation val="minMax"/>
        </c:scaling>
        <c:axPos val="b"/>
        <c:numFmt formatCode="General" sourceLinked="1"/>
        <c:tickLblPos val="nextTo"/>
        <c:spPr>
          <a:ln w="31750">
            <a:solidFill>
              <a:schemeClr val="bg2"/>
            </a:solidFill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9349376"/>
        <c:crosses val="autoZero"/>
        <c:crossBetween val="midCat"/>
      </c:valAx>
      <c:valAx>
        <c:axId val="49349376"/>
        <c:scaling>
          <c:orientation val="minMax"/>
        </c:scaling>
        <c:axPos val="l"/>
        <c:majorGridlines>
          <c:spPr>
            <a:ln w="38100"/>
          </c:spPr>
        </c:majorGridlines>
        <c:numFmt formatCode="General" sourceLinked="1"/>
        <c:tickLblPos val="nextTo"/>
        <c:spPr>
          <a:ln w="34925">
            <a:solidFill>
              <a:schemeClr val="bg2"/>
            </a:solidFill>
          </a:ln>
        </c:spPr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  <c:crossAx val="40295424"/>
        <c:crosses val="autoZero"/>
        <c:crossBetween val="midCat"/>
      </c:valAx>
    </c:plotArea>
    <c:legend>
      <c:legendPos val="r"/>
      <c:layout/>
    </c:legend>
    <c:plotVisOnly val="1"/>
    <c:dispBlanksAs val="gap"/>
  </c:chart>
  <c:spPr>
    <a:gradFill>
      <a:gsLst>
        <a:gs pos="0">
          <a:srgbClr val="0066FF">
            <a:lumMod val="20000"/>
            <a:lumOff val="80000"/>
          </a:srgbClr>
        </a:gs>
        <a:gs pos="50000">
          <a:schemeClr val="accent1">
            <a:lumMod val="40000"/>
            <a:lumOff val="60000"/>
          </a:schemeClr>
        </a:gs>
        <a:gs pos="100000">
          <a:srgbClr val="00CCCC">
            <a:tint val="23500"/>
            <a:satMod val="160000"/>
          </a:srgbClr>
        </a:gs>
      </a:gsLst>
      <a:path path="circle">
        <a:fillToRect r="100000" b="100000"/>
      </a:path>
    </a:gradFill>
  </c:sp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0.46126</cdr:y>
    </cdr:from>
    <cdr:to>
      <cdr:x>0.68125</cdr:x>
      <cdr:y>0.87445</cdr:y>
    </cdr:to>
    <cdr:sp macro="" textlink="">
      <cdr:nvSpPr>
        <cdr:cNvPr id="3" name="Прямая соединительная линия 2"/>
        <cdr:cNvSpPr/>
      </cdr:nvSpPr>
      <cdr:spPr bwMode="auto">
        <a:xfrm xmlns:a="http://schemas.openxmlformats.org/drawingml/2006/main">
          <a:off x="-214314" y="1785950"/>
          <a:ext cx="4380031" cy="1599842"/>
        </a:xfrm>
        <a:prstGeom xmlns:a="http://schemas.openxmlformats.org/drawingml/2006/main" prst="line">
          <a:avLst/>
        </a:prstGeom>
        <a:solidFill xmlns:a="http://schemas.openxmlformats.org/drawingml/2006/main">
          <a:srgbClr val="FFFFFF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wrap="square" lIns="18288" tIns="0" rIns="0" bIns="0" upright="1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0.23611</cdr:y>
    </cdr:from>
    <cdr:to>
      <cdr:x>0.66042</cdr:x>
      <cdr:y>0.64931</cdr:y>
    </cdr:to>
    <cdr:sp macro="" textlink="">
      <cdr:nvSpPr>
        <cdr:cNvPr id="4" name="Прямая соединительная линия 3"/>
        <cdr:cNvSpPr/>
      </cdr:nvSpPr>
      <cdr:spPr bwMode="auto">
        <a:xfrm xmlns:a="http://schemas.openxmlformats.org/drawingml/2006/main">
          <a:off x="0" y="647700"/>
          <a:ext cx="3019425" cy="1133475"/>
        </a:xfrm>
        <a:prstGeom xmlns:a="http://schemas.openxmlformats.org/drawingml/2006/main" prst="line">
          <a:avLst/>
        </a:prstGeom>
        <a:solidFill xmlns:a="http://schemas.openxmlformats.org/drawingml/2006/main">
          <a:srgbClr val="FFFFFF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wrap="square" lIns="18288" tIns="0" rIns="0" bIns="0" upright="1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0.08125</cdr:x>
      <cdr:y>0.33333</cdr:y>
    </cdr:from>
    <cdr:to>
      <cdr:x>0.11667</cdr:x>
      <cdr:y>0.39236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1475" y="914400"/>
          <a:ext cx="161925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r>
            <a:rPr lang="ru-RU" sz="1800"/>
            <a:t>А</a:t>
          </a:r>
        </a:p>
      </cdr:txBody>
    </cdr:sp>
  </cdr:relSizeAnchor>
  <cdr:relSizeAnchor xmlns:cdr="http://schemas.openxmlformats.org/drawingml/2006/chartDrawing">
    <cdr:from>
      <cdr:x>0.11042</cdr:x>
      <cdr:y>0.60417</cdr:y>
    </cdr:from>
    <cdr:to>
      <cdr:x>0.14583</cdr:x>
      <cdr:y>0.66319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04825" y="1657350"/>
          <a:ext cx="161925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r>
            <a:rPr lang="ru-RU" sz="1800"/>
            <a:t>С</a:t>
          </a:r>
        </a:p>
      </cdr:txBody>
    </cdr:sp>
  </cdr:relSizeAnchor>
  <cdr:relSizeAnchor xmlns:cdr="http://schemas.openxmlformats.org/drawingml/2006/chartDrawing">
    <cdr:from>
      <cdr:x>0.45208</cdr:x>
      <cdr:y>0.44444</cdr:y>
    </cdr:from>
    <cdr:to>
      <cdr:x>0.4875</cdr:x>
      <cdr:y>0.50347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066925" y="1219200"/>
          <a:ext cx="161925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r>
            <a:rPr lang="ru-RU" sz="1800"/>
            <a:t>В</a:t>
          </a:r>
        </a:p>
      </cdr:txBody>
    </cdr:sp>
  </cdr:relSizeAnchor>
  <cdr:relSizeAnchor xmlns:cdr="http://schemas.openxmlformats.org/drawingml/2006/chartDrawing">
    <cdr:from>
      <cdr:x>0.46458</cdr:x>
      <cdr:y>0.59375</cdr:y>
    </cdr:from>
    <cdr:to>
      <cdr:x>0.5</cdr:x>
      <cdr:y>0.65278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124075" y="1628775"/>
          <a:ext cx="161925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r>
            <a:rPr lang="ru-RU" sz="1800"/>
            <a:t>Д</a:t>
          </a:r>
        </a:p>
      </cdr:txBody>
    </cdr:sp>
  </cdr:relSizeAnchor>
  <cdr:relSizeAnchor xmlns:cdr="http://schemas.openxmlformats.org/drawingml/2006/chartDrawing">
    <cdr:from>
      <cdr:x>0.57292</cdr:x>
      <cdr:y>0.57292</cdr:y>
    </cdr:from>
    <cdr:to>
      <cdr:x>0.60833</cdr:x>
      <cdr:y>0.63194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619375" y="1571625"/>
          <a:ext cx="161925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r>
            <a:rPr lang="ru-RU" sz="1800"/>
            <a:t>С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77325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077325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34D563-8117-4231-8E7C-EAF23F581B0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9813" y="715963"/>
            <a:ext cx="4779962" cy="3584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38663"/>
            <a:ext cx="5029200" cy="430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077325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077325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86A333-B661-4170-9B21-632B6621B86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Виды и примеры связей в виде таблицы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6A333-B661-4170-9B21-632B6621B86D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связывается с классом через учебный предмет.</a:t>
            </a:r>
          </a:p>
          <a:p>
            <a:r>
              <a:rPr lang="ru-RU" dirty="0" smtClean="0"/>
              <a:t>Табель успеваемости связывает учеников с предметом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6A333-B661-4170-9B21-632B6621B86D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Чен</a:t>
            </a:r>
            <a:r>
              <a:rPr lang="ru-RU" dirty="0" smtClean="0"/>
              <a:t>, 1976 г. Диаграммы «сущность-связь» для отображения инфологической модели (</a:t>
            </a:r>
            <a:r>
              <a:rPr lang="en-US" dirty="0" smtClean="0"/>
              <a:t>ER</a:t>
            </a:r>
            <a:r>
              <a:rPr lang="ru-RU" dirty="0" smtClean="0"/>
              <a:t>- диаграммы):</a:t>
            </a:r>
          </a:p>
          <a:p>
            <a:r>
              <a:rPr lang="ru-RU" dirty="0" smtClean="0"/>
              <a:t>Добавляют имя связи и атрибуты объекта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6A333-B661-4170-9B21-632B6621B86D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18435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3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19400"/>
            <a:ext cx="6400800" cy="1752600"/>
          </a:xfrm>
          <a:ln w="9525">
            <a:headEnd/>
            <a:tailEnd/>
          </a:ln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89674C-C15D-4EC1-801A-F0D14169E8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A6CBE-315E-4608-A061-68DED8C758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3F097-239A-4CAA-BA39-D2294C10E1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641475"/>
            <a:ext cx="7772400" cy="44545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3958D7B-7D3A-4DF2-BCA4-4EA49B0E8E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641475"/>
            <a:ext cx="7772400" cy="44545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0CC8AB3-4BB3-40B0-8204-D89CCC7C8B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DBF952-0241-476F-B04F-870961AA75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FA813-E4BC-44FB-8236-4E2726774D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27919-4E43-4E57-B73E-736A8D226A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27D80-FD00-48BB-B24E-635054958A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C75D3-4D7F-423C-A9F0-15C019CAFF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22C27-59DD-4851-9C20-45B4142F2C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6ECDC8-9D1D-4CCA-87E3-BA6AB93ABF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1CEA0-2BBC-43AA-A379-5F5049EE3B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BD628-C398-4E0F-9652-D37ABAA106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17411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12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13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14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/>
            </a:lvl1pPr>
          </a:lstStyle>
          <a:p>
            <a:endParaRPr lang="ru-RU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ru-RU"/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9484E474-D97B-4168-BDA6-CB6612673F5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29492" y="6143644"/>
            <a:ext cx="1914508" cy="533400"/>
          </a:xfrm>
        </p:spPr>
        <p:txBody>
          <a:bodyPr/>
          <a:lstStyle/>
          <a:p>
            <a:pPr algn="l"/>
            <a:r>
              <a:rPr lang="ru-RU" sz="1800" dirty="0" err="1"/>
              <a:t>Жуланова</a:t>
            </a:r>
            <a:r>
              <a:rPr lang="ru-RU" sz="1800" dirty="0"/>
              <a:t> </a:t>
            </a:r>
            <a:r>
              <a:rPr lang="ru-RU" sz="1800" dirty="0" smtClean="0"/>
              <a:t>В. П.</a:t>
            </a:r>
            <a:endParaRPr lang="en-US" sz="1800" dirty="0"/>
          </a:p>
          <a:p>
            <a:pPr algn="l"/>
            <a:r>
              <a:rPr lang="ru-RU" sz="1800" dirty="0" err="1"/>
              <a:t>КРИПКиПРО</a:t>
            </a:r>
            <a:endParaRPr lang="ru-RU" sz="1800" dirty="0"/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0" y="214290"/>
            <a:ext cx="5434026" cy="11239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Моделирование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357554" y="1428736"/>
            <a:ext cx="309570" cy="4286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и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3357554" y="2000240"/>
            <a:ext cx="5529274" cy="895352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r>
              <a:rPr lang="ru-RU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формализация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3786190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Представление темы в курсах </a:t>
            </a:r>
            <a:br>
              <a:rPr lang="ru-RU" dirty="0" smtClean="0"/>
            </a:br>
            <a:r>
              <a:rPr lang="ru-RU" dirty="0" smtClean="0"/>
              <a:t>И. Г. Семакина и С. В. </a:t>
            </a:r>
            <a:r>
              <a:rPr lang="ru-RU" dirty="0" err="1" smtClean="0"/>
              <a:t>Бешенкова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762000"/>
            <a:ext cx="8153400" cy="461664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b="1" dirty="0">
                <a:cs typeface="Times New Roman" pitchFamily="18" charset="0"/>
              </a:rPr>
              <a:t>– </a:t>
            </a:r>
            <a:r>
              <a:rPr lang="ru-RU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это сложный объект, состоящий из взаимосвязанных частей (элементов) и существующий как единое целое. </a:t>
            </a: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Всякая система имеет определенное назначение (функцию, цель).</a:t>
            </a:r>
            <a:endParaRPr lang="ru-RU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ru-RU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Исследовать систему – значит установить отношения и связи между ее элементами.  </a:t>
            </a:r>
            <a:endParaRPr lang="ru-RU" sz="2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Структура – это внутренняя организация системы </a:t>
            </a:r>
          </a:p>
          <a:p>
            <a:pPr algn="just">
              <a:spcBef>
                <a:spcPct val="50000"/>
              </a:spcBef>
            </a:pP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(порядок объединения элементов, составляющих систему). </a:t>
            </a:r>
            <a:endParaRPr lang="ru-RU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ru-RU"/>
              <a:t>Система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A1F0-7334-4119-95A0-F9A110018B86}" type="slidenum">
              <a:rPr lang="ru-RU"/>
              <a:pPr/>
              <a:t>11</a:t>
            </a:fld>
            <a:endParaRPr lang="ru-RU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sz="4000"/>
              <a:t>Отношения между объектами</a:t>
            </a:r>
          </a:p>
        </p:txBody>
      </p:sp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0" y="1752600"/>
          <a:ext cx="9144000" cy="3581400"/>
        </p:xfrm>
        <a:graphic>
          <a:graphicData uri="http://schemas.openxmlformats.org/presentationml/2006/ole">
            <p:oleObj spid="_x0000_s83971" name="MS Org Chart" r:id="rId4" imgW="6089400" imgH="3066840" progId="">
              <p:embed followColorScheme="full"/>
            </p:oleObj>
          </a:graphicData>
        </a:graphic>
      </p:graphicFrame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914400" y="685800"/>
            <a:ext cx="70866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-это сравнение объектов по каким-либо признакам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0" y="5303838"/>
            <a:ext cx="9144000" cy="15541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indent="373063" algn="l">
              <a:spcBef>
                <a:spcPct val="50000"/>
              </a:spcBef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Связь – такое отношение между объектами, ког-да изменение параметров одного объекта приводит к изменению параметров другого объекта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223B-1652-4D8C-8D34-62062E3B500B}" type="slidenum">
              <a:rPr lang="ru-RU"/>
              <a:pPr/>
              <a:t>12</a:t>
            </a:fld>
            <a:endParaRPr lang="ru-RU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4419600" cy="685800"/>
          </a:xfrm>
        </p:spPr>
        <p:txBody>
          <a:bodyPr/>
          <a:lstStyle/>
          <a:p>
            <a:r>
              <a:rPr lang="ru-RU" sz="3600"/>
              <a:t>Основные понятия: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609600" y="1066800"/>
            <a:ext cx="7543800" cy="50053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Если некоторые элементы объединить в систему, то она будет обладать новыми качествами — </a:t>
            </a:r>
            <a:r>
              <a:rPr lang="ru-R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системный эффект. </a:t>
            </a:r>
            <a:endParaRPr lang="ru-RU" sz="28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</a:pP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Состояние системы характеризуется ее структурой</a:t>
            </a: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ru-R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Структура</a:t>
            </a: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– это внутренняя организация системы</a:t>
            </a:r>
            <a:endParaRPr lang="ru-RU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Система, входящая в состав другой системы, является </a:t>
            </a:r>
            <a:r>
              <a:rPr lang="ru-R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подсистемой.</a:t>
            </a: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Система более высокого уровня называется </a:t>
            </a:r>
            <a:r>
              <a:rPr lang="ru-R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надсистемой</a:t>
            </a:r>
          </a:p>
          <a:p>
            <a:pPr>
              <a:spcBef>
                <a:spcPct val="50000"/>
              </a:spcBef>
            </a:pPr>
            <a:endParaRPr lang="ru-RU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28596" y="1214422"/>
            <a:ext cx="8153400" cy="310854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Степень </a:t>
            </a:r>
            <a:r>
              <a:rPr lang="ru-RU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дробления системы на элементы определяется целью изучения.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Любая система является частью более общей системы. 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Система – целостное образование, обладает новыми </a:t>
            </a: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свойствами по </a:t>
            </a:r>
            <a:r>
              <a:rPr lang="ru-RU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отношению к своим </a:t>
            </a: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элементам.</a:t>
            </a:r>
            <a:endParaRPr lang="ru-RU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ru-RU" dirty="0" smtClean="0"/>
              <a:t>Подсистемы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7E31-093D-4C8D-AE67-91A24727A4D9}" type="slidenum">
              <a:rPr lang="ru-RU"/>
              <a:pPr/>
              <a:t>14</a:t>
            </a:fld>
            <a:endParaRPr lang="ru-RU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Информационная модель системы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838200" y="1600200"/>
            <a:ext cx="7620000" cy="2528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indent="476250" algn="l">
              <a:spcBef>
                <a:spcPct val="50000"/>
              </a:spcBef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Создание информационной модели системы – это описание информационных моделей отдельных элементов системы с выделением отношений и связей между ними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Системный анализ</a:t>
            </a:r>
          </a:p>
        </p:txBody>
      </p:sp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762000" y="2057400"/>
            <a:ext cx="7620000" cy="2528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Процесс выделение существенных для данной цели моделирования свойств объекта, связей между ними с целью их описания называется </a:t>
            </a:r>
            <a:r>
              <a:rPr lang="ru-RU" sz="3200" b="1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системным анализом</a:t>
            </a:r>
            <a:r>
              <a:rPr lang="ru-RU" sz="3200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676400"/>
          </a:xfrm>
        </p:spPr>
        <p:txBody>
          <a:bodyPr/>
          <a:lstStyle/>
          <a:p>
            <a:r>
              <a:rPr lang="ru-RU" dirty="0" err="1"/>
              <a:t>Системология</a:t>
            </a:r>
            <a:r>
              <a:rPr lang="ru-RU" dirty="0"/>
              <a:t> – наука об общих принципах организации сложных систем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685800" y="2057400"/>
            <a:ext cx="7696200" cy="4479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Сущность 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системного подхода</a:t>
            </a: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— 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уч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ет 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все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х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системны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х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связ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ей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объекта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изучения</a:t>
            </a: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endParaRPr lang="ru-RU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Задача наук 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— описание 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системных закономерностей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в природе и в обществе.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Системология предполагает разделение знаний по уровню сложности: простые, не очень сложные, очень сложные, сверхсложные</a:t>
            </a:r>
            <a:r>
              <a:rPr lang="ru-RU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 системы</a:t>
            </a:r>
            <a:endParaRPr lang="ru-RU" dirty="0"/>
          </a:p>
        </p:txBody>
      </p:sp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642910" y="1142984"/>
            <a:ext cx="7620000" cy="47705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Модель «черного ящика» </a:t>
            </a:r>
            <a:r>
              <a:rPr lang="ru-RU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(описать модель для понятия Университет) </a:t>
            </a:r>
            <a:endParaRPr lang="ru-RU" sz="32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Модель состава системы </a:t>
            </a:r>
            <a:r>
              <a:rPr lang="ru-RU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(представить модель для понятия </a:t>
            </a:r>
            <a:r>
              <a:rPr lang="ru-RU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sldjump"/>
              </a:rPr>
              <a:t>Университет</a:t>
            </a:r>
            <a:r>
              <a:rPr lang="ru-RU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</a:p>
          <a:p>
            <a:pPr algn="l">
              <a:spcBef>
                <a:spcPct val="50000"/>
              </a:spcBef>
            </a:pPr>
            <a:r>
              <a:rPr lang="ru-RU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Структурная модель системы:</a:t>
            </a:r>
          </a:p>
          <a:p>
            <a:pPr lvl="2" algn="l">
              <a:spcBef>
                <a:spcPct val="50000"/>
              </a:spcBef>
              <a:buFont typeface="Arial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граф,</a:t>
            </a:r>
          </a:p>
          <a:p>
            <a:pPr lvl="2" algn="l">
              <a:spcBef>
                <a:spcPct val="50000"/>
              </a:spcBef>
              <a:buFont typeface="Arial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дерево. </a:t>
            </a:r>
            <a:endParaRPr lang="ru-RU" sz="5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Инфологическая модель</a:t>
            </a:r>
          </a:p>
        </p:txBody>
      </p:sp>
      <p:grpSp>
        <p:nvGrpSpPr>
          <p:cNvPr id="35" name="Группа 34"/>
          <p:cNvGrpSpPr/>
          <p:nvPr/>
        </p:nvGrpSpPr>
        <p:grpSpPr>
          <a:xfrm>
            <a:off x="6429388" y="2857496"/>
            <a:ext cx="2185990" cy="1709750"/>
            <a:chOff x="2514600" y="3505200"/>
            <a:chExt cx="3886200" cy="2403475"/>
          </a:xfrm>
        </p:grpSpPr>
        <p:sp>
          <p:nvSpPr>
            <p:cNvPr id="19" name="Text Box 6"/>
            <p:cNvSpPr txBox="1">
              <a:spLocks noChangeArrowheads="1"/>
            </p:cNvSpPr>
            <p:nvPr/>
          </p:nvSpPr>
          <p:spPr bwMode="auto">
            <a:xfrm>
              <a:off x="4419600" y="3505200"/>
              <a:ext cx="609600" cy="495300"/>
            </a:xfrm>
            <a:prstGeom prst="rect">
              <a:avLst/>
            </a:prstGeom>
            <a:noFill/>
            <a:ln w="38100" cap="sq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К1</a:t>
              </a:r>
            </a:p>
          </p:txBody>
        </p:sp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5715000" y="4191000"/>
              <a:ext cx="685800" cy="498475"/>
            </a:xfrm>
            <a:prstGeom prst="rect">
              <a:avLst/>
            </a:prstGeom>
            <a:noFill/>
            <a:ln w="41275" cap="sq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К2</a:t>
              </a:r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5410200" y="5410200"/>
              <a:ext cx="762000" cy="498475"/>
            </a:xfrm>
            <a:prstGeom prst="rect">
              <a:avLst/>
            </a:prstGeom>
            <a:noFill/>
            <a:ln w="41275" cap="sq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К3</a:t>
              </a: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3505200" y="5334000"/>
              <a:ext cx="762000" cy="498475"/>
            </a:xfrm>
            <a:prstGeom prst="rect">
              <a:avLst/>
            </a:prstGeom>
            <a:noFill/>
            <a:ln w="41275" cap="sq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К3</a:t>
              </a:r>
            </a:p>
          </p:txBody>
        </p:sp>
        <p:sp>
          <p:nvSpPr>
            <p:cNvPr id="23" name="Text Box 10"/>
            <p:cNvSpPr txBox="1">
              <a:spLocks noChangeArrowheads="1"/>
            </p:cNvSpPr>
            <p:nvPr/>
          </p:nvSpPr>
          <p:spPr bwMode="auto">
            <a:xfrm>
              <a:off x="2514600" y="4114800"/>
              <a:ext cx="762000" cy="498475"/>
            </a:xfrm>
            <a:prstGeom prst="rect">
              <a:avLst/>
            </a:prstGeom>
            <a:noFill/>
            <a:ln w="41275" cap="sq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К3</a:t>
              </a:r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V="1">
              <a:off x="2895600" y="3657600"/>
              <a:ext cx="1447800" cy="457200"/>
            </a:xfrm>
            <a:prstGeom prst="line">
              <a:avLst/>
            </a:prstGeom>
            <a:noFill/>
            <a:ln w="38100" cap="sq">
              <a:solidFill>
                <a:srgbClr val="FF99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6" name="Line 13"/>
            <p:cNvSpPr>
              <a:spLocks noChangeShapeType="1"/>
            </p:cNvSpPr>
            <p:nvPr/>
          </p:nvSpPr>
          <p:spPr bwMode="auto">
            <a:xfrm>
              <a:off x="5029200" y="3733800"/>
              <a:ext cx="1066800" cy="381000"/>
            </a:xfrm>
            <a:prstGeom prst="line">
              <a:avLst/>
            </a:prstGeom>
            <a:noFill/>
            <a:ln w="38100" cap="sq">
              <a:solidFill>
                <a:srgbClr val="FF99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7" name="Line 14"/>
            <p:cNvSpPr>
              <a:spLocks noChangeShapeType="1"/>
            </p:cNvSpPr>
            <p:nvPr/>
          </p:nvSpPr>
          <p:spPr bwMode="auto">
            <a:xfrm flipV="1">
              <a:off x="5867400" y="4724400"/>
              <a:ext cx="228600" cy="609600"/>
            </a:xfrm>
            <a:prstGeom prst="line">
              <a:avLst/>
            </a:prstGeom>
            <a:noFill/>
            <a:ln w="38100" cap="sq">
              <a:solidFill>
                <a:srgbClr val="FF99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8" name="Line 15"/>
            <p:cNvSpPr>
              <a:spLocks noChangeShapeType="1"/>
            </p:cNvSpPr>
            <p:nvPr/>
          </p:nvSpPr>
          <p:spPr bwMode="auto">
            <a:xfrm>
              <a:off x="4267200" y="5715000"/>
              <a:ext cx="1066800" cy="0"/>
            </a:xfrm>
            <a:prstGeom prst="line">
              <a:avLst/>
            </a:prstGeom>
            <a:noFill/>
            <a:ln w="38100" cap="sq">
              <a:solidFill>
                <a:srgbClr val="FF99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9" name="Line 16"/>
            <p:cNvSpPr>
              <a:spLocks noChangeShapeType="1"/>
            </p:cNvSpPr>
            <p:nvPr/>
          </p:nvSpPr>
          <p:spPr bwMode="auto">
            <a:xfrm>
              <a:off x="2743200" y="4572000"/>
              <a:ext cx="685800" cy="914400"/>
            </a:xfrm>
            <a:prstGeom prst="line">
              <a:avLst/>
            </a:prstGeom>
            <a:noFill/>
            <a:ln w="38100" cap="sq">
              <a:solidFill>
                <a:srgbClr val="FF99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0" name="Line 17"/>
            <p:cNvSpPr>
              <a:spLocks noChangeShapeType="1"/>
            </p:cNvSpPr>
            <p:nvPr/>
          </p:nvSpPr>
          <p:spPr bwMode="auto">
            <a:xfrm>
              <a:off x="3276600" y="4343400"/>
              <a:ext cx="2514600" cy="152400"/>
            </a:xfrm>
            <a:prstGeom prst="line">
              <a:avLst/>
            </a:prstGeom>
            <a:noFill/>
            <a:ln w="38100" cap="sq">
              <a:solidFill>
                <a:srgbClr val="FF99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1" name="Line 18"/>
            <p:cNvSpPr>
              <a:spLocks noChangeShapeType="1"/>
            </p:cNvSpPr>
            <p:nvPr/>
          </p:nvSpPr>
          <p:spPr bwMode="auto">
            <a:xfrm>
              <a:off x="4800600" y="3962400"/>
              <a:ext cx="762000" cy="1447800"/>
            </a:xfrm>
            <a:prstGeom prst="line">
              <a:avLst/>
            </a:prstGeom>
            <a:noFill/>
            <a:ln w="38100" cap="sq">
              <a:solidFill>
                <a:srgbClr val="FF99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" name="Line 19"/>
            <p:cNvSpPr>
              <a:spLocks noChangeShapeType="1"/>
            </p:cNvSpPr>
            <p:nvPr/>
          </p:nvSpPr>
          <p:spPr bwMode="auto">
            <a:xfrm flipV="1">
              <a:off x="3962400" y="3962400"/>
              <a:ext cx="685800" cy="1371600"/>
            </a:xfrm>
            <a:prstGeom prst="line">
              <a:avLst/>
            </a:prstGeom>
            <a:noFill/>
            <a:ln w="38100" cap="sq">
              <a:solidFill>
                <a:srgbClr val="FF99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" name="Line 20"/>
            <p:cNvSpPr>
              <a:spLocks noChangeShapeType="1"/>
            </p:cNvSpPr>
            <p:nvPr/>
          </p:nvSpPr>
          <p:spPr bwMode="auto">
            <a:xfrm>
              <a:off x="3200400" y="4419600"/>
              <a:ext cx="2209800" cy="1066800"/>
            </a:xfrm>
            <a:prstGeom prst="line">
              <a:avLst/>
            </a:prstGeom>
            <a:noFill/>
            <a:ln w="38100" cap="sq">
              <a:solidFill>
                <a:srgbClr val="FF99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4" name="Line 21"/>
            <p:cNvSpPr>
              <a:spLocks noChangeShapeType="1"/>
            </p:cNvSpPr>
            <p:nvPr/>
          </p:nvSpPr>
          <p:spPr bwMode="auto">
            <a:xfrm flipV="1">
              <a:off x="3886200" y="4343400"/>
              <a:ext cx="1828800" cy="914400"/>
            </a:xfrm>
            <a:prstGeom prst="line">
              <a:avLst/>
            </a:prstGeom>
            <a:noFill/>
            <a:ln w="38100" cap="sq">
              <a:solidFill>
                <a:srgbClr val="FF99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6357950" y="5072074"/>
            <a:ext cx="250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Конфигурация локальной сети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7772400" cy="1219200"/>
          </a:xfrm>
        </p:spPr>
        <p:txBody>
          <a:bodyPr/>
          <a:lstStyle/>
          <a:p>
            <a:r>
              <a:rPr lang="ru-RU" sz="2800" dirty="0" smtClean="0"/>
              <a:t>Модель состава системы Университет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C27-59DD-4851-9C20-45B4142F2CB7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785786" y="1071546"/>
            <a:ext cx="7715304" cy="5143536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128586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Университет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357290" y="2285992"/>
            <a:ext cx="2143140" cy="5000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perspective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4786314" y="2285992"/>
            <a:ext cx="1571636" cy="5000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perspective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357290" y="3571876"/>
            <a:ext cx="1571636" cy="5000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perspective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4714876" y="3643314"/>
            <a:ext cx="1571636" cy="5000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perspective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071802" y="4572008"/>
            <a:ext cx="2357454" cy="5000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perspective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71604" y="2357430"/>
            <a:ext cx="171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Администрация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14876" y="2357430"/>
            <a:ext cx="171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Преподаватели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57290" y="3643314"/>
            <a:ext cx="171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Студенты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3571876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Научные лаборатории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00364" y="4500570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Учебные корпуса и аудитории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 bwMode="auto">
          <a:xfrm>
            <a:off x="7858148" y="5857892"/>
            <a:ext cx="428628" cy="214314"/>
          </a:xfrm>
          <a:prstGeom prst="actionButtonBackPrevious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7E31-093D-4C8D-AE67-91A24727A4D9}" type="slidenum">
              <a:rPr lang="ru-RU"/>
              <a:pPr/>
              <a:t>19</a:t>
            </a:fld>
            <a:endParaRPr lang="ru-RU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0"/>
            <a:ext cx="7772400" cy="1219200"/>
          </a:xfrm>
        </p:spPr>
        <p:txBody>
          <a:bodyPr/>
          <a:lstStyle/>
          <a:p>
            <a:r>
              <a:rPr lang="ru-RU" sz="4000" dirty="0" smtClean="0"/>
              <a:t>Информационная система</a:t>
            </a:r>
            <a:endParaRPr lang="ru-RU" sz="4000" dirty="0"/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0" y="1142984"/>
            <a:ext cx="7620000" cy="3046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indent="476250" algn="l">
              <a:spcBef>
                <a:spcPct val="50000"/>
              </a:spcBef>
            </a:pPr>
            <a:r>
              <a:rPr lang="ru-RU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– система, построенная на базе компьютерной техники, предназначенная для хранения, поиска, обработки и передачи значительных объемов информации, имеющая определенную практическую сферу применения.</a:t>
            </a:r>
            <a:endParaRPr lang="ru-RU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428992" y="4214818"/>
            <a:ext cx="4929222" cy="1857388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428992" y="4429132"/>
            <a:ext cx="2633682" cy="1419236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428992" y="4857760"/>
            <a:ext cx="1714512" cy="500066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9388" y="4714884"/>
            <a:ext cx="178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solidFill>
                  <a:schemeClr val="bg1">
                    <a:lumMod val="50000"/>
                  </a:schemeClr>
                </a:solidFill>
              </a:rPr>
              <a:t>Пользова-тельский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 интерфейс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0430" y="6286520"/>
            <a:ext cx="485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Состав информационной системы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643306" y="4429133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Прикладные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428992" y="5429264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программы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428992" y="492919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/>
              <a:t>База данных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Основная проблема: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62000" y="2057400"/>
            <a:ext cx="76200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>
                <a:solidFill>
                  <a:srgbClr val="CEFED5"/>
                </a:solidFill>
              </a:rPr>
              <a:t>     Выделение базовых знаний </a:t>
            </a:r>
            <a:br>
              <a:rPr lang="ru-RU" sz="3600">
                <a:solidFill>
                  <a:srgbClr val="CEFED5"/>
                </a:solidFill>
              </a:rPr>
            </a:br>
            <a:r>
              <a:rPr lang="ru-RU" sz="3600">
                <a:solidFill>
                  <a:srgbClr val="CEFED5"/>
                </a:solidFill>
              </a:rPr>
              <a:t>и понятий; раскрытие их на примерах, соответствующих уровню подготовки учеников и профилю обучения.</a:t>
            </a:r>
          </a:p>
        </p:txBody>
      </p:sp>
      <p:pic>
        <p:nvPicPr>
          <p:cNvPr id="9220" name="Picture 4" descr="j00787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762000"/>
            <a:ext cx="904875" cy="2195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28600"/>
            <a:ext cx="4857784" cy="487363"/>
          </a:xfrm>
        </p:spPr>
        <p:txBody>
          <a:bodyPr/>
          <a:lstStyle/>
          <a:p>
            <a:r>
              <a:rPr lang="ru-RU" sz="3200" dirty="0" smtClean="0"/>
              <a:t>Этапы создания</a:t>
            </a:r>
            <a:br>
              <a:rPr lang="ru-RU" sz="3200" dirty="0" smtClean="0"/>
            </a:br>
            <a:r>
              <a:rPr lang="ru-RU" sz="3200" dirty="0" smtClean="0"/>
              <a:t>информационной системы</a:t>
            </a:r>
            <a:endParaRPr lang="ru-RU" sz="3200" dirty="0"/>
          </a:p>
        </p:txBody>
      </p:sp>
      <p:grpSp>
        <p:nvGrpSpPr>
          <p:cNvPr id="36" name="Группа 35"/>
          <p:cNvGrpSpPr/>
          <p:nvPr/>
        </p:nvGrpSpPr>
        <p:grpSpPr>
          <a:xfrm>
            <a:off x="4786314" y="0"/>
            <a:ext cx="4357686" cy="6858000"/>
            <a:chOff x="4786314" y="0"/>
            <a:chExt cx="4357686" cy="6858000"/>
          </a:xfrm>
        </p:grpSpPr>
        <p:sp>
          <p:nvSpPr>
            <p:cNvPr id="16389" name="Oval 5"/>
            <p:cNvSpPr>
              <a:spLocks noChangeArrowheads="1"/>
            </p:cNvSpPr>
            <p:nvPr/>
          </p:nvSpPr>
          <p:spPr bwMode="auto">
            <a:xfrm>
              <a:off x="4786314" y="0"/>
              <a:ext cx="3711593" cy="876300"/>
            </a:xfrm>
            <a:prstGeom prst="ellipse">
              <a:avLst/>
            </a:prstGeom>
            <a:solidFill>
              <a:srgbClr val="FFFFFF"/>
            </a:solidFill>
            <a:ln w="38100" cmpd="dbl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0" name="Oval 6"/>
            <p:cNvSpPr>
              <a:spLocks noChangeArrowheads="1"/>
            </p:cNvSpPr>
            <p:nvPr/>
          </p:nvSpPr>
          <p:spPr bwMode="auto">
            <a:xfrm>
              <a:off x="5286380" y="6286520"/>
              <a:ext cx="3473450" cy="571480"/>
            </a:xfrm>
            <a:prstGeom prst="ellipse">
              <a:avLst/>
            </a:prstGeom>
            <a:solidFill>
              <a:srgbClr val="FFFFFF"/>
            </a:solidFill>
            <a:ln w="38100" cmpd="dbl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3" name="AutoShape 9"/>
            <p:cNvSpPr>
              <a:spLocks noChangeArrowheads="1"/>
            </p:cNvSpPr>
            <p:nvPr/>
          </p:nvSpPr>
          <p:spPr bwMode="auto">
            <a:xfrm>
              <a:off x="4933936" y="1071546"/>
              <a:ext cx="4210064" cy="871539"/>
            </a:xfrm>
            <a:prstGeom prst="octagon">
              <a:avLst>
                <a:gd name="adj" fmla="val 29287"/>
              </a:avLst>
            </a:prstGeom>
            <a:solidFill>
              <a:srgbClr val="FFFFFF"/>
            </a:solidFill>
            <a:ln w="38100" cmpd="dbl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6" name="Line 12"/>
            <p:cNvSpPr>
              <a:spLocks noChangeShapeType="1"/>
            </p:cNvSpPr>
            <p:nvPr/>
          </p:nvSpPr>
          <p:spPr bwMode="auto">
            <a:xfrm>
              <a:off x="6572264" y="857256"/>
              <a:ext cx="45719" cy="285752"/>
            </a:xfrm>
            <a:prstGeom prst="line">
              <a:avLst/>
            </a:prstGeom>
            <a:noFill/>
            <a:ln w="69850" cmpd="dbl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8" name="Text Box 14"/>
            <p:cNvSpPr txBox="1">
              <a:spLocks noChangeArrowheads="1"/>
            </p:cNvSpPr>
            <p:nvPr/>
          </p:nvSpPr>
          <p:spPr bwMode="auto">
            <a:xfrm>
              <a:off x="5214942" y="214314"/>
              <a:ext cx="2962292" cy="438150"/>
            </a:xfrm>
            <a:prstGeom prst="rect">
              <a:avLst/>
            </a:prstGeom>
            <a:noFill/>
            <a:ln w="38100" cmpd="dbl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/>
              <a:r>
                <a:rPr lang="ru-RU" b="1" dirty="0" smtClean="0">
                  <a:solidFill>
                    <a:srgbClr val="003300"/>
                  </a:solidFill>
                </a:rPr>
                <a:t>Предметная область</a:t>
              </a:r>
              <a:endParaRPr lang="ru-RU" sz="2800" b="1" dirty="0">
                <a:solidFill>
                  <a:srgbClr val="003300"/>
                </a:solidFill>
              </a:endParaRPr>
            </a:p>
          </p:txBody>
        </p:sp>
        <p:sp>
          <p:nvSpPr>
            <p:cNvPr id="16400" name="Text Box 16"/>
            <p:cNvSpPr txBox="1">
              <a:spLocks noChangeArrowheads="1"/>
            </p:cNvSpPr>
            <p:nvPr/>
          </p:nvSpPr>
          <p:spPr bwMode="auto">
            <a:xfrm>
              <a:off x="5143504" y="1214446"/>
              <a:ext cx="3643338" cy="657225"/>
            </a:xfrm>
            <a:prstGeom prst="rect">
              <a:avLst/>
            </a:prstGeom>
            <a:noFill/>
            <a:ln w="38100" cmpd="dbl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ru-RU" sz="1800" b="1" dirty="0" smtClean="0">
                  <a:solidFill>
                    <a:srgbClr val="003300"/>
                  </a:solidFill>
                </a:rPr>
                <a:t>Системный анализ предметной области. Инфологическая модель </a:t>
              </a:r>
              <a:endParaRPr lang="ru-RU" sz="1800" b="1" dirty="0">
                <a:solidFill>
                  <a:srgbClr val="003300"/>
                </a:solidFill>
              </a:endParaRPr>
            </a:p>
          </p:txBody>
        </p:sp>
        <p:sp>
          <p:nvSpPr>
            <p:cNvPr id="21" name="AutoShape 9"/>
            <p:cNvSpPr>
              <a:spLocks noChangeArrowheads="1"/>
            </p:cNvSpPr>
            <p:nvPr/>
          </p:nvSpPr>
          <p:spPr bwMode="auto">
            <a:xfrm>
              <a:off x="4933936" y="4286256"/>
              <a:ext cx="4210064" cy="871539"/>
            </a:xfrm>
            <a:prstGeom prst="octagon">
              <a:avLst>
                <a:gd name="adj" fmla="val 29287"/>
              </a:avLst>
            </a:prstGeom>
            <a:solidFill>
              <a:srgbClr val="FFFFFF"/>
            </a:solidFill>
            <a:ln w="38100" cmpd="dbl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AutoShape 9"/>
            <p:cNvSpPr>
              <a:spLocks noChangeArrowheads="1"/>
            </p:cNvSpPr>
            <p:nvPr/>
          </p:nvSpPr>
          <p:spPr bwMode="auto">
            <a:xfrm>
              <a:off x="4933936" y="2357430"/>
              <a:ext cx="4210064" cy="428628"/>
            </a:xfrm>
            <a:prstGeom prst="octagon">
              <a:avLst>
                <a:gd name="adj" fmla="val 29287"/>
              </a:avLst>
            </a:prstGeom>
            <a:solidFill>
              <a:srgbClr val="FFFFFF"/>
            </a:solidFill>
            <a:ln w="38100" cmpd="dbl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5072066" y="2428867"/>
              <a:ext cx="3643338" cy="285752"/>
            </a:xfrm>
            <a:prstGeom prst="rect">
              <a:avLst/>
            </a:prstGeom>
            <a:noFill/>
            <a:ln w="38100" cmpd="dbl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ru-RU" sz="1800" b="1" dirty="0" smtClean="0">
                  <a:solidFill>
                    <a:srgbClr val="003300"/>
                  </a:solidFill>
                </a:rPr>
                <a:t>Выбор СУБД</a:t>
              </a:r>
              <a:endParaRPr lang="ru-RU" sz="1800" b="1" dirty="0">
                <a:solidFill>
                  <a:srgbClr val="003300"/>
                </a:solidFill>
              </a:endParaRPr>
            </a:p>
          </p:txBody>
        </p:sp>
        <p:sp>
          <p:nvSpPr>
            <p:cNvPr id="24" name="AutoShape 9"/>
            <p:cNvSpPr>
              <a:spLocks noChangeArrowheads="1"/>
            </p:cNvSpPr>
            <p:nvPr/>
          </p:nvSpPr>
          <p:spPr bwMode="auto">
            <a:xfrm>
              <a:off x="4933936" y="3071810"/>
              <a:ext cx="4210064" cy="871539"/>
            </a:xfrm>
            <a:prstGeom prst="octagon">
              <a:avLst>
                <a:gd name="adj" fmla="val 29287"/>
              </a:avLst>
            </a:prstGeom>
            <a:solidFill>
              <a:srgbClr val="FFFFFF"/>
            </a:solidFill>
            <a:ln w="38100" cmpd="dbl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5143504" y="3214710"/>
              <a:ext cx="3643338" cy="657225"/>
            </a:xfrm>
            <a:prstGeom prst="rect">
              <a:avLst/>
            </a:prstGeom>
            <a:noFill/>
            <a:ln w="38100" cmpd="dbl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ru-RU" sz="1800" b="1" dirty="0" smtClean="0">
                  <a:solidFill>
                    <a:srgbClr val="003300"/>
                  </a:solidFill>
                </a:rPr>
                <a:t>Проектирование модели данных  - </a:t>
              </a:r>
              <a:r>
                <a:rPr lang="ru-RU" sz="1800" b="1" dirty="0" err="1" smtClean="0">
                  <a:solidFill>
                    <a:srgbClr val="003300"/>
                  </a:solidFill>
                </a:rPr>
                <a:t>даталогическая</a:t>
              </a:r>
              <a:r>
                <a:rPr lang="ru-RU" sz="1800" b="1" dirty="0" smtClean="0">
                  <a:solidFill>
                    <a:srgbClr val="003300"/>
                  </a:solidFill>
                </a:rPr>
                <a:t> модель </a:t>
              </a:r>
              <a:endParaRPr lang="ru-RU" sz="1800" b="1" dirty="0">
                <a:solidFill>
                  <a:srgbClr val="003300"/>
                </a:solidFill>
              </a:endParaRPr>
            </a:p>
          </p:txBody>
        </p:sp>
        <p:sp>
          <p:nvSpPr>
            <p:cNvPr id="26" name="Text Box 16"/>
            <p:cNvSpPr txBox="1">
              <a:spLocks noChangeArrowheads="1"/>
            </p:cNvSpPr>
            <p:nvPr/>
          </p:nvSpPr>
          <p:spPr bwMode="auto">
            <a:xfrm>
              <a:off x="5143504" y="4429132"/>
              <a:ext cx="3643338" cy="657225"/>
            </a:xfrm>
            <a:prstGeom prst="rect">
              <a:avLst/>
            </a:prstGeom>
            <a:noFill/>
            <a:ln w="38100" cmpd="dbl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ru-RU" sz="1800" b="1" dirty="0" smtClean="0">
                  <a:solidFill>
                    <a:srgbClr val="003300"/>
                  </a:solidFill>
                </a:rPr>
                <a:t>Работа в СУБД:  создание структуры БД, ввод данных</a:t>
              </a:r>
              <a:endParaRPr lang="ru-RU" sz="1800" b="1" dirty="0">
                <a:solidFill>
                  <a:srgbClr val="003300"/>
                </a:solidFill>
              </a:endParaRPr>
            </a:p>
          </p:txBody>
        </p:sp>
        <p:sp>
          <p:nvSpPr>
            <p:cNvPr id="27" name="Text Box 14"/>
            <p:cNvSpPr txBox="1">
              <a:spLocks noChangeArrowheads="1"/>
            </p:cNvSpPr>
            <p:nvPr/>
          </p:nvSpPr>
          <p:spPr bwMode="auto">
            <a:xfrm>
              <a:off x="5786446" y="6419850"/>
              <a:ext cx="2962292" cy="438150"/>
            </a:xfrm>
            <a:prstGeom prst="rect">
              <a:avLst/>
            </a:prstGeom>
            <a:noFill/>
            <a:ln w="38100" cmpd="dbl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 eaLnBrk="0" hangingPunct="0"/>
              <a:r>
                <a:rPr lang="ru-RU" sz="1800" b="1" dirty="0" smtClean="0">
                  <a:solidFill>
                    <a:srgbClr val="003300"/>
                  </a:solidFill>
                </a:rPr>
                <a:t>Информационная система</a:t>
              </a:r>
              <a:endParaRPr lang="ru-RU" sz="2000" b="1" dirty="0">
                <a:solidFill>
                  <a:srgbClr val="003300"/>
                </a:solidFill>
              </a:endParaRPr>
            </a:p>
          </p:txBody>
        </p:sp>
        <p:sp>
          <p:nvSpPr>
            <p:cNvPr id="28" name="AutoShape 9"/>
            <p:cNvSpPr>
              <a:spLocks noChangeArrowheads="1"/>
            </p:cNvSpPr>
            <p:nvPr/>
          </p:nvSpPr>
          <p:spPr bwMode="auto">
            <a:xfrm>
              <a:off x="4933936" y="5429264"/>
              <a:ext cx="4210064" cy="500066"/>
            </a:xfrm>
            <a:prstGeom prst="octagon">
              <a:avLst>
                <a:gd name="adj" fmla="val 29287"/>
              </a:avLst>
            </a:prstGeom>
            <a:solidFill>
              <a:srgbClr val="FFFFFF"/>
            </a:solidFill>
            <a:ln w="38100" cmpd="dbl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Text Box 16"/>
            <p:cNvSpPr txBox="1">
              <a:spLocks noChangeArrowheads="1"/>
            </p:cNvSpPr>
            <p:nvPr/>
          </p:nvSpPr>
          <p:spPr bwMode="auto">
            <a:xfrm>
              <a:off x="5143504" y="5572140"/>
              <a:ext cx="3643338" cy="285752"/>
            </a:xfrm>
            <a:prstGeom prst="rect">
              <a:avLst/>
            </a:prstGeom>
            <a:noFill/>
            <a:ln w="38100" cmpd="dbl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ru-RU" sz="1800" b="1" dirty="0" smtClean="0">
                  <a:solidFill>
                    <a:srgbClr val="003300"/>
                  </a:solidFill>
                </a:rPr>
                <a:t>Разработка приложений</a:t>
              </a:r>
              <a:endParaRPr lang="ru-RU" sz="1800" b="1" dirty="0">
                <a:solidFill>
                  <a:srgbClr val="003300"/>
                </a:solidFill>
              </a:endParaRPr>
            </a:p>
          </p:txBody>
        </p: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>
              <a:off x="6572264" y="1928802"/>
              <a:ext cx="45719" cy="285752"/>
            </a:xfrm>
            <a:prstGeom prst="line">
              <a:avLst/>
            </a:prstGeom>
            <a:noFill/>
            <a:ln w="69850" cmpd="dbl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>
              <a:off x="6572264" y="2786058"/>
              <a:ext cx="45719" cy="285752"/>
            </a:xfrm>
            <a:prstGeom prst="line">
              <a:avLst/>
            </a:prstGeom>
            <a:noFill/>
            <a:ln w="69850" cmpd="dbl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12"/>
            <p:cNvSpPr>
              <a:spLocks noChangeShapeType="1"/>
            </p:cNvSpPr>
            <p:nvPr/>
          </p:nvSpPr>
          <p:spPr bwMode="auto">
            <a:xfrm>
              <a:off x="6572264" y="3929066"/>
              <a:ext cx="45719" cy="285752"/>
            </a:xfrm>
            <a:prstGeom prst="line">
              <a:avLst/>
            </a:prstGeom>
            <a:noFill/>
            <a:ln w="69850" cmpd="dbl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12"/>
            <p:cNvSpPr>
              <a:spLocks noChangeShapeType="1"/>
            </p:cNvSpPr>
            <p:nvPr/>
          </p:nvSpPr>
          <p:spPr bwMode="auto">
            <a:xfrm>
              <a:off x="6572264" y="5214950"/>
              <a:ext cx="45719" cy="285752"/>
            </a:xfrm>
            <a:prstGeom prst="line">
              <a:avLst/>
            </a:prstGeom>
            <a:noFill/>
            <a:ln w="69850" cmpd="dbl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>
              <a:off x="6643702" y="5929330"/>
              <a:ext cx="45719" cy="285752"/>
            </a:xfrm>
            <a:prstGeom prst="line">
              <a:avLst/>
            </a:prstGeom>
            <a:noFill/>
            <a:ln w="69850" cmpd="dbl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C27-59DD-4851-9C20-45B4142F2CB7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428604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dirty="0" smtClean="0">
                <a:solidFill>
                  <a:srgbClr val="FFFF00"/>
                </a:solidFill>
              </a:rPr>
              <a:t>Задание 1: </a:t>
            </a:r>
            <a:r>
              <a:rPr lang="ru-RU" dirty="0" smtClean="0"/>
              <a:t>Создать модель информационной системы, представляющей процесс  обучения в школе.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1500174"/>
            <a:ext cx="83582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dirty="0" smtClean="0">
                <a:solidFill>
                  <a:srgbClr val="FFFF00"/>
                </a:solidFill>
              </a:rPr>
              <a:t>Цель: </a:t>
            </a:r>
            <a:r>
              <a:rPr lang="ru-RU" dirty="0" smtClean="0"/>
              <a:t>Информирование пользователей об :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ru-RU" dirty="0" smtClean="0"/>
              <a:t>ученическом составе классов,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ru-RU" dirty="0" smtClean="0"/>
              <a:t>о преподавательском составе классов,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ru-RU" dirty="0" smtClean="0"/>
              <a:t>об учебной нагрузке преподавателей и классного руководства,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ru-RU" dirty="0" smtClean="0"/>
              <a:t>об успеваемости учеников (ограничение: четвертные и годовые оценки).</a:t>
            </a:r>
          </a:p>
          <a:p>
            <a:pPr marL="1371600" lvl="2" indent="-457200" algn="l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4286256"/>
            <a:ext cx="157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Состав объектов: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422" y="428625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класс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071934" y="435769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ученики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571736" y="485776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учителя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357686" y="485776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предметы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643174" y="5572140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dirty="0" smtClean="0"/>
              <a:t>табель успеваемости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-142900"/>
            <a:ext cx="7772400" cy="1219200"/>
          </a:xfrm>
        </p:spPr>
        <p:txBody>
          <a:bodyPr lIns="0" tIns="0" rIns="0" bIns="0"/>
          <a:lstStyle/>
          <a:p>
            <a:r>
              <a:rPr lang="ru-RU" sz="2400" dirty="0" smtClean="0"/>
              <a:t>Основные объекты модели процесса обучения в школе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C27-59DD-4851-9C20-45B4142F2CB7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857224" y="1571612"/>
            <a:ext cx="1500198" cy="571504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171448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Классы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3357554" y="1500174"/>
            <a:ext cx="2286016" cy="1000132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8992" y="1714488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Учебные предметы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6643702" y="1643050"/>
            <a:ext cx="1500198" cy="571504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5140" y="178592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Учителя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928662" y="3786190"/>
            <a:ext cx="1500198" cy="571504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0100" y="392906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Ученики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500430" y="3786190"/>
            <a:ext cx="2357454" cy="571504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1868" y="3929066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Успеваемость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>
            <a:off x="1500166" y="1214422"/>
            <a:ext cx="5857916" cy="1588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Прямая соединительная линия 16"/>
          <p:cNvCxnSpPr/>
          <p:nvPr/>
        </p:nvCxnSpPr>
        <p:spPr bwMode="auto">
          <a:xfrm rot="5400000">
            <a:off x="1357290" y="1357298"/>
            <a:ext cx="285752" cy="1588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Прямая соединительная линия 17"/>
          <p:cNvCxnSpPr>
            <a:endCxn id="8" idx="0"/>
          </p:cNvCxnSpPr>
          <p:nvPr/>
        </p:nvCxnSpPr>
        <p:spPr bwMode="auto">
          <a:xfrm rot="16200000" flipH="1">
            <a:off x="7162421" y="1411670"/>
            <a:ext cx="428628" cy="34131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Прямая соединительная линия 19"/>
          <p:cNvCxnSpPr/>
          <p:nvPr/>
        </p:nvCxnSpPr>
        <p:spPr bwMode="auto">
          <a:xfrm rot="5400000">
            <a:off x="679423" y="2963859"/>
            <a:ext cx="1643074" cy="1588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Прямая соединительная линия 21"/>
          <p:cNvCxnSpPr>
            <a:endCxn id="12" idx="1"/>
          </p:cNvCxnSpPr>
          <p:nvPr/>
        </p:nvCxnSpPr>
        <p:spPr bwMode="auto">
          <a:xfrm>
            <a:off x="2428860" y="4071942"/>
            <a:ext cx="1071570" cy="1588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Прямая соединительная линия 23"/>
          <p:cNvCxnSpPr/>
          <p:nvPr/>
        </p:nvCxnSpPr>
        <p:spPr bwMode="auto">
          <a:xfrm>
            <a:off x="2357422" y="1857364"/>
            <a:ext cx="1000132" cy="1588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5643570" y="1928802"/>
            <a:ext cx="1000132" cy="1588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Прямая соединительная линия 26"/>
          <p:cNvCxnSpPr/>
          <p:nvPr/>
        </p:nvCxnSpPr>
        <p:spPr bwMode="auto">
          <a:xfrm rot="5400000">
            <a:off x="4179885" y="3178967"/>
            <a:ext cx="1213652" cy="794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71472" y="5572140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Задание 2. </a:t>
            </a:r>
            <a:r>
              <a:rPr lang="ru-RU" dirty="0" smtClean="0"/>
              <a:t>Представить диаграмму «сущность-связь» инфологической системы процесса обучения в школе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-142900"/>
            <a:ext cx="8786874" cy="1219200"/>
          </a:xfrm>
        </p:spPr>
        <p:txBody>
          <a:bodyPr lIns="0" tIns="0" rIns="0" bIns="0"/>
          <a:lstStyle/>
          <a:p>
            <a:r>
              <a:rPr lang="ru-RU" sz="2400" dirty="0" smtClean="0"/>
              <a:t>Информационно-логическая модель учебного процесса в школе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C27-59DD-4851-9C20-45B4142F2CB7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0" y="2285992"/>
            <a:ext cx="1500198" cy="571504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235743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Классы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3357554" y="2214554"/>
            <a:ext cx="2286016" cy="1000132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8992" y="2428868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Учебные предметы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0" y="4500570"/>
            <a:ext cx="1500198" cy="571504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38" y="464344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Ученики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500430" y="4500570"/>
            <a:ext cx="2357454" cy="571504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1868" y="4643446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Успеваемость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>
            <a:off x="785786" y="1928802"/>
            <a:ext cx="7572428" cy="1588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Прямая соединительная линия 16"/>
          <p:cNvCxnSpPr>
            <a:endCxn id="4" idx="0"/>
          </p:cNvCxnSpPr>
          <p:nvPr/>
        </p:nvCxnSpPr>
        <p:spPr bwMode="auto">
          <a:xfrm rot="5400000">
            <a:off x="589350" y="2089554"/>
            <a:ext cx="357188" cy="35689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18" name="Прямая соединительная линия 17"/>
          <p:cNvCxnSpPr/>
          <p:nvPr/>
        </p:nvCxnSpPr>
        <p:spPr bwMode="auto">
          <a:xfrm rot="16200000" flipH="1">
            <a:off x="8073239" y="2215331"/>
            <a:ext cx="642944" cy="69885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Прямая соединительная линия 19"/>
          <p:cNvCxnSpPr/>
          <p:nvPr/>
        </p:nvCxnSpPr>
        <p:spPr bwMode="auto">
          <a:xfrm rot="16200000" flipV="1">
            <a:off x="36481" y="3678239"/>
            <a:ext cx="1643074" cy="1588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22" name="Прямая соединительная линия 21"/>
          <p:cNvCxnSpPr>
            <a:stCxn id="10" idx="3"/>
            <a:endCxn id="12" idx="1"/>
          </p:cNvCxnSpPr>
          <p:nvPr/>
        </p:nvCxnSpPr>
        <p:spPr bwMode="auto">
          <a:xfrm>
            <a:off x="1500198" y="4786322"/>
            <a:ext cx="2000232" cy="1588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24" name="Прямая соединительная линия 23"/>
          <p:cNvCxnSpPr/>
          <p:nvPr/>
        </p:nvCxnSpPr>
        <p:spPr bwMode="auto">
          <a:xfrm>
            <a:off x="2357422" y="2571744"/>
            <a:ext cx="1000132" cy="1588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 rot="10800000">
            <a:off x="5643570" y="2643182"/>
            <a:ext cx="2786082" cy="1588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27" name="Прямая соединительная линия 26"/>
          <p:cNvCxnSpPr/>
          <p:nvPr/>
        </p:nvCxnSpPr>
        <p:spPr bwMode="auto">
          <a:xfrm rot="5400000">
            <a:off x="4179091" y="3893347"/>
            <a:ext cx="1214446" cy="1588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grpSp>
        <p:nvGrpSpPr>
          <p:cNvPr id="32" name="Группа 31"/>
          <p:cNvGrpSpPr/>
          <p:nvPr/>
        </p:nvGrpSpPr>
        <p:grpSpPr>
          <a:xfrm>
            <a:off x="4929190" y="1665720"/>
            <a:ext cx="1643074" cy="561980"/>
            <a:chOff x="2071670" y="4929198"/>
            <a:chExt cx="1643074" cy="561980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2071670" y="4929198"/>
              <a:ext cx="1643074" cy="561980"/>
              <a:chOff x="2071670" y="4857760"/>
              <a:chExt cx="1643074" cy="561980"/>
            </a:xfrm>
          </p:grpSpPr>
          <p:sp>
            <p:nvSpPr>
              <p:cNvPr id="29" name="Равнобедренный треугольник 28"/>
              <p:cNvSpPr/>
              <p:nvPr/>
            </p:nvSpPr>
            <p:spPr bwMode="auto">
              <a:xfrm>
                <a:off x="2071670" y="4857760"/>
                <a:ext cx="1643074" cy="285752"/>
              </a:xfrm>
              <a:prstGeom prst="triangle">
                <a:avLst/>
              </a:prstGeom>
              <a:solidFill>
                <a:schemeClr val="accent1"/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Равнобедренный треугольник 29"/>
              <p:cNvSpPr/>
              <p:nvPr/>
            </p:nvSpPr>
            <p:spPr bwMode="auto">
              <a:xfrm flipV="1">
                <a:off x="2071670" y="5143512"/>
                <a:ext cx="1643074" cy="276228"/>
              </a:xfrm>
              <a:prstGeom prst="triangle">
                <a:avLst/>
              </a:prstGeom>
              <a:solidFill>
                <a:schemeClr val="accent1"/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2285984" y="5072074"/>
              <a:ext cx="128588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800" dirty="0" smtClean="0">
                  <a:solidFill>
                    <a:schemeClr val="bg2"/>
                  </a:solidFill>
                </a:rPr>
                <a:t>Руководят</a:t>
              </a:r>
              <a:endParaRPr lang="ru-RU" sz="1800" dirty="0">
                <a:solidFill>
                  <a:schemeClr val="bg2"/>
                </a:solidFill>
              </a:endParaRPr>
            </a:p>
          </p:txBody>
        </p:sp>
      </p:grpSp>
      <p:sp>
        <p:nvSpPr>
          <p:cNvPr id="36" name="Равнобедренный треугольник 35"/>
          <p:cNvSpPr/>
          <p:nvPr/>
        </p:nvSpPr>
        <p:spPr bwMode="auto">
          <a:xfrm>
            <a:off x="1571604" y="2285992"/>
            <a:ext cx="1643074" cy="285752"/>
          </a:xfrm>
          <a:prstGeom prst="triangle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Равнобедренный треугольник 36"/>
          <p:cNvSpPr/>
          <p:nvPr/>
        </p:nvSpPr>
        <p:spPr bwMode="auto">
          <a:xfrm flipV="1">
            <a:off x="1571604" y="2571744"/>
            <a:ext cx="1643074" cy="276228"/>
          </a:xfrm>
          <a:prstGeom prst="triangle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Равнобедренный треугольник 40"/>
          <p:cNvSpPr/>
          <p:nvPr/>
        </p:nvSpPr>
        <p:spPr bwMode="auto">
          <a:xfrm>
            <a:off x="5929322" y="2357430"/>
            <a:ext cx="1643074" cy="285752"/>
          </a:xfrm>
          <a:prstGeom prst="triangle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Равнобедренный треугольник 41"/>
          <p:cNvSpPr/>
          <p:nvPr/>
        </p:nvSpPr>
        <p:spPr bwMode="auto">
          <a:xfrm flipV="1">
            <a:off x="5857884" y="2643182"/>
            <a:ext cx="1643074" cy="276228"/>
          </a:xfrm>
          <a:prstGeom prst="triangle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Равнобедренный треугольник 44"/>
          <p:cNvSpPr/>
          <p:nvPr/>
        </p:nvSpPr>
        <p:spPr bwMode="auto">
          <a:xfrm>
            <a:off x="0" y="3214686"/>
            <a:ext cx="1643074" cy="500066"/>
          </a:xfrm>
          <a:prstGeom prst="triangle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Равнобедренный треугольник 45"/>
          <p:cNvSpPr/>
          <p:nvPr/>
        </p:nvSpPr>
        <p:spPr bwMode="auto">
          <a:xfrm flipV="1">
            <a:off x="0" y="3714752"/>
            <a:ext cx="1643074" cy="428628"/>
          </a:xfrm>
          <a:prstGeom prst="triangle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71604" y="2428868"/>
            <a:ext cx="142876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Преподаются</a:t>
            </a:r>
            <a:endParaRPr lang="ru-RU" sz="1800" dirty="0">
              <a:solidFill>
                <a:schemeClr val="bg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00760" y="2500306"/>
            <a:ext cx="142876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Преподают</a:t>
            </a:r>
            <a:endParaRPr lang="ru-RU" sz="1800" dirty="0">
              <a:solidFill>
                <a:schemeClr val="bg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42844" y="3429000"/>
            <a:ext cx="142876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Входят в состав</a:t>
            </a:r>
            <a:endParaRPr lang="ru-RU" sz="1800" dirty="0">
              <a:solidFill>
                <a:schemeClr val="bg2"/>
              </a:solidFill>
            </a:endParaRPr>
          </a:p>
        </p:txBody>
      </p:sp>
      <p:sp>
        <p:nvSpPr>
          <p:cNvPr id="48" name="Равнобедренный треугольник 47"/>
          <p:cNvSpPr/>
          <p:nvPr/>
        </p:nvSpPr>
        <p:spPr bwMode="auto">
          <a:xfrm>
            <a:off x="1428728" y="4500570"/>
            <a:ext cx="1857388" cy="285752"/>
          </a:xfrm>
          <a:prstGeom prst="triangle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Равнобедренный треугольник 48"/>
          <p:cNvSpPr/>
          <p:nvPr/>
        </p:nvSpPr>
        <p:spPr bwMode="auto">
          <a:xfrm flipV="1">
            <a:off x="1428728" y="4786322"/>
            <a:ext cx="1857388" cy="276228"/>
          </a:xfrm>
          <a:prstGeom prst="triangle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43042" y="4643446"/>
            <a:ext cx="142876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Оцениваются</a:t>
            </a:r>
            <a:endParaRPr lang="ru-RU" sz="1800" dirty="0">
              <a:solidFill>
                <a:schemeClr val="bg2"/>
              </a:solidFill>
            </a:endParaRPr>
          </a:p>
        </p:txBody>
      </p:sp>
      <p:sp>
        <p:nvSpPr>
          <p:cNvPr id="51" name="Равнобедренный треугольник 50"/>
          <p:cNvSpPr/>
          <p:nvPr/>
        </p:nvSpPr>
        <p:spPr bwMode="auto">
          <a:xfrm>
            <a:off x="3929090" y="3429000"/>
            <a:ext cx="1643074" cy="500066"/>
          </a:xfrm>
          <a:prstGeom prst="triangle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Равнобедренный треугольник 51"/>
          <p:cNvSpPr/>
          <p:nvPr/>
        </p:nvSpPr>
        <p:spPr bwMode="auto">
          <a:xfrm flipV="1">
            <a:off x="3929090" y="3929066"/>
            <a:ext cx="1643074" cy="428628"/>
          </a:xfrm>
          <a:prstGeom prst="triangle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071934" y="3786190"/>
            <a:ext cx="142876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800" dirty="0" smtClean="0">
                <a:solidFill>
                  <a:schemeClr val="bg2"/>
                </a:solidFill>
              </a:rPr>
              <a:t>Относится</a:t>
            </a:r>
            <a:endParaRPr lang="ru-RU" sz="1800" dirty="0">
              <a:solidFill>
                <a:schemeClr val="bg2"/>
              </a:solidFill>
            </a:endParaRPr>
          </a:p>
        </p:txBody>
      </p:sp>
      <p:grpSp>
        <p:nvGrpSpPr>
          <p:cNvPr id="57" name="Группа 56"/>
          <p:cNvGrpSpPr/>
          <p:nvPr/>
        </p:nvGrpSpPr>
        <p:grpSpPr>
          <a:xfrm>
            <a:off x="0" y="714356"/>
            <a:ext cx="1928794" cy="1143008"/>
            <a:chOff x="0" y="714356"/>
            <a:chExt cx="1928794" cy="1143008"/>
          </a:xfrm>
        </p:grpSpPr>
        <p:sp>
          <p:nvSpPr>
            <p:cNvPr id="55" name="Овал 54"/>
            <p:cNvSpPr/>
            <p:nvPr/>
          </p:nvSpPr>
          <p:spPr bwMode="auto">
            <a:xfrm>
              <a:off x="0" y="714356"/>
              <a:ext cx="1928794" cy="1143008"/>
            </a:xfrm>
            <a:prstGeom prst="ellips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85720" y="857232"/>
              <a:ext cx="15001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ru-RU" sz="1600" b="1" dirty="0" smtClean="0">
                  <a:solidFill>
                    <a:schemeClr val="bg2"/>
                  </a:solidFill>
                </a:rPr>
                <a:t>Номер</a:t>
              </a:r>
            </a:p>
            <a:p>
              <a:pPr algn="l"/>
              <a:r>
                <a:rPr lang="ru-RU" sz="1600" b="1" dirty="0" smtClean="0">
                  <a:solidFill>
                    <a:schemeClr val="bg2"/>
                  </a:solidFill>
                </a:rPr>
                <a:t>Кл. </a:t>
              </a:r>
              <a:r>
                <a:rPr lang="ru-RU" sz="1600" b="1" dirty="0" err="1" smtClean="0">
                  <a:solidFill>
                    <a:schemeClr val="bg2"/>
                  </a:solidFill>
                </a:rPr>
                <a:t>руковод</a:t>
              </a:r>
              <a:r>
                <a:rPr lang="ru-RU" sz="1600" b="1" dirty="0" smtClean="0">
                  <a:solidFill>
                    <a:schemeClr val="bg2"/>
                  </a:solidFill>
                </a:rPr>
                <a:t>.</a:t>
              </a:r>
            </a:p>
            <a:p>
              <a:pPr algn="l"/>
              <a:r>
                <a:rPr lang="ru-RU" sz="1600" b="1" dirty="0" smtClean="0">
                  <a:solidFill>
                    <a:schemeClr val="bg2"/>
                  </a:solidFill>
                </a:rPr>
                <a:t>Число уч-ся</a:t>
              </a:r>
              <a:endParaRPr lang="ru-RU" sz="1600" b="1" dirty="0">
                <a:solidFill>
                  <a:schemeClr val="bg2"/>
                </a:solidFill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 bwMode="auto">
          <a:xfrm>
            <a:off x="7643802" y="1643050"/>
            <a:ext cx="1500198" cy="571504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86678" y="178592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Учителя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 bwMode="auto">
          <a:xfrm rot="5400000">
            <a:off x="-35751" y="1964521"/>
            <a:ext cx="571504" cy="71438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3" name="Овал 72"/>
          <p:cNvSpPr/>
          <p:nvPr/>
        </p:nvSpPr>
        <p:spPr bwMode="auto">
          <a:xfrm>
            <a:off x="214282" y="5500702"/>
            <a:ext cx="1928794" cy="1357298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42910" y="5534561"/>
            <a:ext cx="1500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600" b="1" dirty="0" smtClean="0">
                <a:solidFill>
                  <a:schemeClr val="bg2"/>
                </a:solidFill>
              </a:rPr>
              <a:t>Класс</a:t>
            </a:r>
          </a:p>
          <a:p>
            <a:pPr algn="l"/>
            <a:r>
              <a:rPr lang="ru-RU" sz="1600" b="1" dirty="0" smtClean="0">
                <a:solidFill>
                  <a:schemeClr val="bg2"/>
                </a:solidFill>
              </a:rPr>
              <a:t>Фамилия</a:t>
            </a:r>
          </a:p>
          <a:p>
            <a:pPr algn="l"/>
            <a:r>
              <a:rPr lang="ru-RU" sz="1600" b="1" dirty="0" smtClean="0">
                <a:solidFill>
                  <a:schemeClr val="bg2"/>
                </a:solidFill>
              </a:rPr>
              <a:t>Имя</a:t>
            </a:r>
          </a:p>
          <a:p>
            <a:pPr algn="l"/>
            <a:r>
              <a:rPr lang="ru-RU" sz="1600" b="1" dirty="0" smtClean="0">
                <a:solidFill>
                  <a:schemeClr val="bg2"/>
                </a:solidFill>
              </a:rPr>
              <a:t>Пол</a:t>
            </a:r>
          </a:p>
          <a:p>
            <a:pPr algn="l"/>
            <a:r>
              <a:rPr lang="ru-RU" sz="1600" b="1" dirty="0" smtClean="0">
                <a:solidFill>
                  <a:schemeClr val="bg2"/>
                </a:solidFill>
              </a:rPr>
              <a:t>Адрес</a:t>
            </a:r>
            <a:endParaRPr lang="ru-RU" sz="1600" b="1" dirty="0">
              <a:solidFill>
                <a:schemeClr val="bg2"/>
              </a:solidFill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 bwMode="auto">
          <a:xfrm rot="5400000">
            <a:off x="321439" y="5322107"/>
            <a:ext cx="571504" cy="71438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6" name="Группа 75"/>
          <p:cNvGrpSpPr/>
          <p:nvPr/>
        </p:nvGrpSpPr>
        <p:grpSpPr>
          <a:xfrm>
            <a:off x="4000496" y="5429264"/>
            <a:ext cx="1928794" cy="1143008"/>
            <a:chOff x="0" y="714356"/>
            <a:chExt cx="1928794" cy="1143008"/>
          </a:xfrm>
        </p:grpSpPr>
        <p:sp>
          <p:nvSpPr>
            <p:cNvPr id="77" name="Овал 76"/>
            <p:cNvSpPr/>
            <p:nvPr/>
          </p:nvSpPr>
          <p:spPr bwMode="auto">
            <a:xfrm>
              <a:off x="0" y="714356"/>
              <a:ext cx="1928794" cy="1143008"/>
            </a:xfrm>
            <a:prstGeom prst="ellips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85720" y="857232"/>
              <a:ext cx="15001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ru-RU" sz="1600" b="1" dirty="0" smtClean="0">
                  <a:solidFill>
                    <a:schemeClr val="bg2"/>
                  </a:solidFill>
                </a:rPr>
                <a:t>Предмет</a:t>
              </a:r>
            </a:p>
            <a:p>
              <a:pPr algn="l"/>
              <a:r>
                <a:rPr lang="ru-RU" sz="1600" b="1" dirty="0" err="1" smtClean="0">
                  <a:solidFill>
                    <a:schemeClr val="bg2"/>
                  </a:solidFill>
                </a:rPr>
                <a:t>Четв</a:t>
              </a:r>
              <a:r>
                <a:rPr lang="ru-RU" sz="1600" b="1" dirty="0" smtClean="0">
                  <a:solidFill>
                    <a:schemeClr val="bg2"/>
                  </a:solidFill>
                </a:rPr>
                <a:t>. оценка</a:t>
              </a:r>
            </a:p>
            <a:p>
              <a:pPr algn="l"/>
              <a:r>
                <a:rPr lang="ru-RU" sz="1600" b="1" dirty="0" smtClean="0">
                  <a:solidFill>
                    <a:schemeClr val="bg2"/>
                  </a:solidFill>
                </a:rPr>
                <a:t>Годов. оценка</a:t>
              </a:r>
              <a:endParaRPr lang="ru-RU" sz="1600" b="1" dirty="0">
                <a:solidFill>
                  <a:schemeClr val="bg2"/>
                </a:solidFill>
              </a:endParaRPr>
            </a:p>
          </p:txBody>
        </p:sp>
      </p:grpSp>
      <p:cxnSp>
        <p:nvCxnSpPr>
          <p:cNvPr id="79" name="Прямая соединительная линия 78"/>
          <p:cNvCxnSpPr/>
          <p:nvPr/>
        </p:nvCxnSpPr>
        <p:spPr bwMode="auto">
          <a:xfrm rot="16200000" flipH="1">
            <a:off x="4000496" y="5286388"/>
            <a:ext cx="428628" cy="142876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81" name="Группа 80"/>
          <p:cNvGrpSpPr/>
          <p:nvPr/>
        </p:nvGrpSpPr>
        <p:grpSpPr>
          <a:xfrm>
            <a:off x="5786446" y="3071810"/>
            <a:ext cx="1214446" cy="428628"/>
            <a:chOff x="0" y="714356"/>
            <a:chExt cx="1928794" cy="1143008"/>
          </a:xfrm>
        </p:grpSpPr>
        <p:sp>
          <p:nvSpPr>
            <p:cNvPr id="82" name="Овал 81"/>
            <p:cNvSpPr/>
            <p:nvPr/>
          </p:nvSpPr>
          <p:spPr bwMode="auto">
            <a:xfrm>
              <a:off x="0" y="714356"/>
              <a:ext cx="1928794" cy="1143008"/>
            </a:xfrm>
            <a:prstGeom prst="ellips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0" y="904857"/>
              <a:ext cx="1928794" cy="902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ru-RU" sz="1600" b="1" dirty="0" smtClean="0">
                  <a:solidFill>
                    <a:schemeClr val="bg2"/>
                  </a:solidFill>
                </a:rPr>
                <a:t>Название</a:t>
              </a:r>
              <a:endParaRPr lang="ru-RU" sz="1600" b="1" dirty="0">
                <a:solidFill>
                  <a:schemeClr val="bg2"/>
                </a:solidFill>
              </a:endParaRPr>
            </a:p>
          </p:txBody>
        </p:sp>
      </p:grpSp>
      <p:cxnSp>
        <p:nvCxnSpPr>
          <p:cNvPr id="84" name="Прямая соединительная линия 83"/>
          <p:cNvCxnSpPr>
            <a:endCxn id="82" idx="1"/>
          </p:cNvCxnSpPr>
          <p:nvPr/>
        </p:nvCxnSpPr>
        <p:spPr bwMode="auto">
          <a:xfrm>
            <a:off x="5643570" y="2857496"/>
            <a:ext cx="320728" cy="277085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7" name="Овал 86"/>
          <p:cNvSpPr/>
          <p:nvPr/>
        </p:nvSpPr>
        <p:spPr bwMode="auto">
          <a:xfrm>
            <a:off x="7000892" y="3357562"/>
            <a:ext cx="2143108" cy="2857520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500926" y="3500438"/>
            <a:ext cx="15001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600" b="1" dirty="0" smtClean="0">
                <a:solidFill>
                  <a:schemeClr val="bg2"/>
                </a:solidFill>
              </a:rPr>
              <a:t>Фамилия</a:t>
            </a:r>
          </a:p>
          <a:p>
            <a:pPr algn="l"/>
            <a:r>
              <a:rPr lang="ru-RU" sz="1600" b="1" dirty="0" smtClean="0">
                <a:solidFill>
                  <a:schemeClr val="bg2"/>
                </a:solidFill>
              </a:rPr>
              <a:t>Имя</a:t>
            </a:r>
          </a:p>
          <a:p>
            <a:pPr algn="l"/>
            <a:r>
              <a:rPr lang="ru-RU" sz="1600" b="1" dirty="0" smtClean="0">
                <a:solidFill>
                  <a:schemeClr val="bg2"/>
                </a:solidFill>
              </a:rPr>
              <a:t>Отчество</a:t>
            </a:r>
          </a:p>
          <a:p>
            <a:pPr algn="l"/>
            <a:r>
              <a:rPr lang="ru-RU" sz="1600" b="1" dirty="0" smtClean="0">
                <a:solidFill>
                  <a:schemeClr val="bg2"/>
                </a:solidFill>
              </a:rPr>
              <a:t>Дата </a:t>
            </a:r>
            <a:r>
              <a:rPr lang="ru-RU" sz="1600" b="1" dirty="0" err="1" smtClean="0">
                <a:solidFill>
                  <a:schemeClr val="bg2"/>
                </a:solidFill>
              </a:rPr>
              <a:t>рожд</a:t>
            </a:r>
            <a:r>
              <a:rPr lang="ru-RU" sz="1600" b="1" dirty="0" smtClean="0">
                <a:solidFill>
                  <a:schemeClr val="bg2"/>
                </a:solidFill>
              </a:rPr>
              <a:t>.</a:t>
            </a:r>
          </a:p>
          <a:p>
            <a:pPr algn="l"/>
            <a:r>
              <a:rPr lang="ru-RU" sz="1600" b="1" dirty="0" smtClean="0">
                <a:solidFill>
                  <a:schemeClr val="bg2"/>
                </a:solidFill>
              </a:rPr>
              <a:t>Адрес</a:t>
            </a:r>
          </a:p>
          <a:p>
            <a:pPr algn="l"/>
            <a:r>
              <a:rPr lang="ru-RU" sz="1600" b="1" dirty="0" smtClean="0">
                <a:solidFill>
                  <a:schemeClr val="bg2"/>
                </a:solidFill>
              </a:rPr>
              <a:t>Вуз</a:t>
            </a:r>
          </a:p>
          <a:p>
            <a:pPr algn="l"/>
            <a:r>
              <a:rPr lang="ru-RU" sz="1600" b="1" dirty="0" smtClean="0">
                <a:solidFill>
                  <a:schemeClr val="bg2"/>
                </a:solidFill>
              </a:rPr>
              <a:t>Год окончания вуза</a:t>
            </a:r>
            <a:endParaRPr lang="ru-RU" sz="1600" b="1" dirty="0">
              <a:solidFill>
                <a:schemeClr val="bg2"/>
              </a:solidFill>
            </a:endParaRPr>
          </a:p>
        </p:txBody>
      </p:sp>
      <p:cxnSp>
        <p:nvCxnSpPr>
          <p:cNvPr id="89" name="Прямая соединительная линия 88"/>
          <p:cNvCxnSpPr>
            <a:endCxn id="87" idx="0"/>
          </p:cNvCxnSpPr>
          <p:nvPr/>
        </p:nvCxnSpPr>
        <p:spPr bwMode="auto">
          <a:xfrm rot="5400000">
            <a:off x="7912074" y="2446364"/>
            <a:ext cx="1071570" cy="750826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928662" y="185736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7358082" y="150017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1000100" y="4143380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</a:t>
            </a:r>
            <a:endParaRPr lang="ru-RU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928662" y="2857496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1571604" y="4286256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3214678" y="421481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</a:t>
            </a:r>
            <a:endParaRPr lang="ru-RU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5286380" y="400050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</a:t>
            </a:r>
            <a:endParaRPr lang="ru-RU" b="1" dirty="0"/>
          </a:p>
        </p:txBody>
      </p:sp>
      <p:sp>
        <p:nvSpPr>
          <p:cNvPr id="98" name="TextBox 97"/>
          <p:cNvSpPr txBox="1"/>
          <p:nvPr/>
        </p:nvSpPr>
        <p:spPr>
          <a:xfrm>
            <a:off x="5214942" y="3214686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5715008" y="221455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</a:t>
            </a:r>
            <a:endParaRPr lang="ru-RU" b="1" dirty="0"/>
          </a:p>
        </p:txBody>
      </p:sp>
      <p:sp>
        <p:nvSpPr>
          <p:cNvPr id="100" name="TextBox 99"/>
          <p:cNvSpPr txBox="1"/>
          <p:nvPr/>
        </p:nvSpPr>
        <p:spPr>
          <a:xfrm>
            <a:off x="7500958" y="221455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</a:t>
            </a:r>
            <a:endParaRPr lang="ru-RU" b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1571604" y="2000240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</a:t>
            </a:r>
            <a:endParaRPr lang="ru-RU" b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3000364" y="207167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Третий – углубленный уровень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124200"/>
            <a:ext cx="6400800" cy="1752600"/>
          </a:xfrm>
        </p:spPr>
        <p:txBody>
          <a:bodyPr/>
          <a:lstStyle/>
          <a:p>
            <a:r>
              <a:rPr lang="ru-RU"/>
              <a:t>Практическое моделирование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ECDC8-9D1D-4CCA-87E3-BA6AB93ABF61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42844" y="285728"/>
            <a:ext cx="8286808" cy="830997"/>
          </a:xfrm>
          <a:prstGeom prst="rect">
            <a:avLst/>
          </a:prstGeom>
          <a:noFill/>
          <a:ln w="4445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Компьютерные модели</a:t>
            </a:r>
          </a:p>
          <a:p>
            <a:r>
              <a:rPr lang="ru-RU" dirty="0" smtClean="0"/>
              <a:t>(информационные модели, реализованные на компьютере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428596" y="1285860"/>
            <a:ext cx="714380" cy="2857522"/>
            <a:chOff x="428596" y="1500174"/>
            <a:chExt cx="714380" cy="2857522"/>
          </a:xfrm>
        </p:grpSpPr>
        <p:sp>
          <p:nvSpPr>
            <p:cNvPr id="4" name="Скругленный прямоугольник 3"/>
            <p:cNvSpPr/>
            <p:nvPr/>
          </p:nvSpPr>
          <p:spPr bwMode="auto">
            <a:xfrm>
              <a:off x="428596" y="1500174"/>
              <a:ext cx="714380" cy="2571768"/>
            </a:xfrm>
            <a:prstGeom prst="roundRect">
              <a:avLst/>
            </a:prstGeom>
            <a:noFill/>
            <a:ln w="38100" cap="sq" cmpd="dbl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-676997" y="2605769"/>
              <a:ext cx="28575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800" dirty="0" smtClean="0"/>
                <a:t>Компьютерная математическая модель</a:t>
              </a:r>
              <a:endParaRPr lang="ru-RU" sz="1800" dirty="0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428596" y="4286256"/>
            <a:ext cx="714380" cy="2357454"/>
            <a:chOff x="428596" y="1500174"/>
            <a:chExt cx="714380" cy="2571768"/>
          </a:xfrm>
        </p:grpSpPr>
        <p:sp>
          <p:nvSpPr>
            <p:cNvPr id="8" name="Скругленный прямоугольник 7"/>
            <p:cNvSpPr/>
            <p:nvPr/>
          </p:nvSpPr>
          <p:spPr bwMode="auto">
            <a:xfrm>
              <a:off x="428596" y="1500174"/>
              <a:ext cx="714380" cy="2571768"/>
            </a:xfrm>
            <a:prstGeom prst="roundRect">
              <a:avLst/>
            </a:prstGeom>
            <a:noFill/>
            <a:ln w="38100" cap="sq" cmpd="dbl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-534122" y="2462892"/>
              <a:ext cx="25717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800" dirty="0" smtClean="0"/>
                <a:t>Компьютерная имитационная модель</a:t>
              </a:r>
              <a:endParaRPr lang="ru-RU" sz="18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428728" y="1357298"/>
            <a:ext cx="7000924" cy="584775"/>
          </a:xfrm>
          <a:prstGeom prst="rect">
            <a:avLst/>
          </a:prstGeom>
          <a:noFill/>
          <a:ln w="4445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ru-RU" sz="1600" dirty="0" smtClean="0"/>
              <a:t>Численные методы:</a:t>
            </a:r>
          </a:p>
          <a:p>
            <a:pPr algn="l"/>
            <a:r>
              <a:rPr lang="ru-RU" sz="1600" dirty="0" smtClean="0"/>
              <a:t>арифметические способы решения математической задачи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428728" y="2071678"/>
            <a:ext cx="7000924" cy="584775"/>
          </a:xfrm>
          <a:prstGeom prst="rect">
            <a:avLst/>
          </a:prstGeom>
          <a:noFill/>
          <a:ln w="4445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ru-RU" sz="1600" dirty="0" smtClean="0"/>
              <a:t>Вычислительный эксперимент:</a:t>
            </a:r>
          </a:p>
          <a:p>
            <a:pPr algn="l"/>
            <a:r>
              <a:rPr lang="ru-RU" sz="1600" dirty="0" smtClean="0"/>
              <a:t>расчет состояния объекта моделирования по математической модели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428728" y="2786058"/>
            <a:ext cx="7000924" cy="584775"/>
          </a:xfrm>
          <a:prstGeom prst="rect">
            <a:avLst/>
          </a:prstGeom>
          <a:noFill/>
          <a:ln w="4445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ru-RU" sz="1600" dirty="0" smtClean="0"/>
              <a:t>Наглядное представление результатов:</a:t>
            </a:r>
          </a:p>
          <a:p>
            <a:pPr algn="l"/>
            <a:r>
              <a:rPr lang="ru-RU" sz="1600" dirty="0" smtClean="0"/>
              <a:t>использование </a:t>
            </a:r>
            <a:r>
              <a:rPr lang="ru-RU" sz="1600" dirty="0" err="1" smtClean="0"/>
              <a:t>комп</a:t>
            </a:r>
            <a:r>
              <a:rPr lang="ru-RU" sz="1600" dirty="0" smtClean="0"/>
              <a:t>. графики и мультимедиа для представления результатов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428728" y="3500438"/>
            <a:ext cx="7000924" cy="584775"/>
          </a:xfrm>
          <a:prstGeom prst="rect">
            <a:avLst/>
          </a:prstGeom>
          <a:noFill/>
          <a:ln w="4445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ru-RU" sz="1600" dirty="0" smtClean="0"/>
              <a:t>Управление в реальном времени:</a:t>
            </a:r>
          </a:p>
          <a:p>
            <a:pPr algn="l"/>
            <a:r>
              <a:rPr lang="ru-RU" sz="1600" dirty="0" err="1" smtClean="0"/>
              <a:t>комп</a:t>
            </a:r>
            <a:r>
              <a:rPr lang="ru-RU" sz="1600" dirty="0" smtClean="0"/>
              <a:t>. модели, работающие со скоростью физического управляемого процесса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357290" y="4714884"/>
            <a:ext cx="7000924" cy="584775"/>
          </a:xfrm>
          <a:prstGeom prst="rect">
            <a:avLst/>
          </a:prstGeom>
          <a:noFill/>
          <a:ln w="4445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ru-RU" sz="1600" dirty="0" smtClean="0"/>
              <a:t>Имитация состояния реальной системы со стохастическим поведением ее элементов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357290" y="5500702"/>
            <a:ext cx="7000924" cy="338554"/>
          </a:xfrm>
          <a:prstGeom prst="rect">
            <a:avLst/>
          </a:prstGeom>
          <a:noFill/>
          <a:ln w="4445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ru-RU" sz="1600" dirty="0" smtClean="0"/>
              <a:t>Системы массового обслуживания</a:t>
            </a:r>
            <a:endParaRPr lang="ru-RU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1357290" y="6143644"/>
            <a:ext cx="7000924" cy="338554"/>
          </a:xfrm>
          <a:prstGeom prst="rect">
            <a:avLst/>
          </a:prstGeom>
          <a:noFill/>
          <a:ln w="4445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ru-RU" sz="1600" dirty="0" smtClean="0"/>
              <a:t>Транспортные системы</a:t>
            </a:r>
            <a:endParaRPr lang="ru-RU" sz="16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 bwMode="auto">
          <a:xfrm rot="5400000">
            <a:off x="-2000291" y="3357557"/>
            <a:ext cx="4429156" cy="10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Прямая соединительная линия 18"/>
          <p:cNvCxnSpPr/>
          <p:nvPr/>
        </p:nvCxnSpPr>
        <p:spPr bwMode="auto">
          <a:xfrm>
            <a:off x="214282" y="2571744"/>
            <a:ext cx="214314" cy="1588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>
            <a:off x="214282" y="5572140"/>
            <a:ext cx="214314" cy="1588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Прямая соединительная линия 22"/>
          <p:cNvCxnSpPr>
            <a:endCxn id="14" idx="1"/>
          </p:cNvCxnSpPr>
          <p:nvPr/>
        </p:nvCxnSpPr>
        <p:spPr bwMode="auto">
          <a:xfrm>
            <a:off x="1142976" y="5000636"/>
            <a:ext cx="214314" cy="6636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Прямая соединительная линия 26"/>
          <p:cNvCxnSpPr/>
          <p:nvPr/>
        </p:nvCxnSpPr>
        <p:spPr bwMode="auto">
          <a:xfrm>
            <a:off x="1142976" y="5715016"/>
            <a:ext cx="214314" cy="6636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Прямая соединительная линия 27"/>
          <p:cNvCxnSpPr/>
          <p:nvPr/>
        </p:nvCxnSpPr>
        <p:spPr bwMode="auto">
          <a:xfrm>
            <a:off x="1142976" y="6357958"/>
            <a:ext cx="214314" cy="6636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Прямая соединительная линия 28"/>
          <p:cNvCxnSpPr/>
          <p:nvPr/>
        </p:nvCxnSpPr>
        <p:spPr bwMode="auto">
          <a:xfrm>
            <a:off x="1142976" y="3643314"/>
            <a:ext cx="285752" cy="1588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Прямая соединительная линия 30"/>
          <p:cNvCxnSpPr/>
          <p:nvPr/>
        </p:nvCxnSpPr>
        <p:spPr bwMode="auto">
          <a:xfrm>
            <a:off x="1142976" y="3071810"/>
            <a:ext cx="285752" cy="1588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Прямая соединительная линия 31"/>
          <p:cNvCxnSpPr/>
          <p:nvPr/>
        </p:nvCxnSpPr>
        <p:spPr bwMode="auto">
          <a:xfrm>
            <a:off x="1142976" y="2357430"/>
            <a:ext cx="285752" cy="1588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Прямая соединительная линия 32"/>
          <p:cNvCxnSpPr/>
          <p:nvPr/>
        </p:nvCxnSpPr>
        <p:spPr bwMode="auto">
          <a:xfrm>
            <a:off x="1142976" y="1643050"/>
            <a:ext cx="285752" cy="1588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772400" cy="1219200"/>
          </a:xfrm>
        </p:spPr>
        <p:txBody>
          <a:bodyPr/>
          <a:lstStyle/>
          <a:p>
            <a:r>
              <a:rPr lang="ru-RU" sz="2800" dirty="0" smtClean="0"/>
              <a:t>Классификация математических моделей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отраслям наук </a:t>
            </a:r>
          </a:p>
          <a:p>
            <a:r>
              <a:rPr lang="ru-RU" dirty="0" smtClean="0"/>
              <a:t>По применяемому математическому аппарату</a:t>
            </a:r>
          </a:p>
          <a:p>
            <a:r>
              <a:rPr lang="ru-RU" dirty="0" smtClean="0"/>
              <a:t>По основной функции (цели)</a:t>
            </a:r>
          </a:p>
          <a:p>
            <a:pPr lvl="2"/>
            <a:r>
              <a:rPr lang="ru-RU" sz="2800" dirty="0" smtClean="0"/>
              <a:t>Дескриптивные (прогностические)</a:t>
            </a:r>
          </a:p>
          <a:p>
            <a:pPr lvl="2"/>
            <a:r>
              <a:rPr lang="ru-RU" sz="2800" dirty="0" smtClean="0"/>
              <a:t>Оптимизационные</a:t>
            </a:r>
          </a:p>
          <a:p>
            <a:pPr lvl="2"/>
            <a:r>
              <a:rPr lang="ru-RU" sz="2800" dirty="0" smtClean="0"/>
              <a:t>Многокритериальные</a:t>
            </a:r>
          </a:p>
          <a:p>
            <a:pPr lvl="2"/>
            <a:r>
              <a:rPr lang="ru-RU" sz="2800" dirty="0" smtClean="0"/>
              <a:t>Игровые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A813-E4BC-44FB-8236-4E2726774DE2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Классификация целей моделирования по функциональности: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понимания</a:t>
            </a:r>
          </a:p>
          <a:p>
            <a:r>
              <a:rPr lang="ru-RU" dirty="0" smtClean="0"/>
              <a:t>для управления</a:t>
            </a:r>
          </a:p>
          <a:p>
            <a:r>
              <a:rPr lang="ru-RU" dirty="0" smtClean="0"/>
              <a:t>для прогнозирования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A813-E4BC-44FB-8236-4E2726774DE2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0"/>
            <a:ext cx="7772400" cy="1219200"/>
          </a:xfrm>
        </p:spPr>
        <p:txBody>
          <a:bodyPr/>
          <a:lstStyle/>
          <a:p>
            <a:r>
              <a:rPr lang="ru-RU" sz="3200" dirty="0"/>
              <a:t>Этапы компьютерного моделирования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981200" y="2133600"/>
            <a:ext cx="5486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28596" y="2285992"/>
            <a:ext cx="1722437" cy="669925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/>
            <a:r>
              <a:rPr lang="ru-RU" sz="1800" b="1" dirty="0">
                <a:solidFill>
                  <a:srgbClr val="003300"/>
                </a:solidFill>
              </a:rPr>
              <a:t>Объект </a:t>
            </a:r>
          </a:p>
          <a:p>
            <a:pPr algn="l" eaLnBrk="0" hangingPunct="0"/>
            <a:r>
              <a:rPr lang="ru-RU" sz="1800" b="1" dirty="0">
                <a:solidFill>
                  <a:srgbClr val="003300"/>
                </a:solidFill>
              </a:rPr>
              <a:t>моделирования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00034" y="1000108"/>
            <a:ext cx="1643042" cy="803271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/>
            <a:r>
              <a:rPr lang="ru-RU" sz="1800" b="1" dirty="0" smtClean="0">
                <a:solidFill>
                  <a:srgbClr val="003300"/>
                </a:solidFill>
              </a:rPr>
              <a:t>Определение целей моделирования</a:t>
            </a:r>
            <a:endParaRPr lang="ru-RU" sz="1800" b="1" dirty="0">
              <a:solidFill>
                <a:srgbClr val="003300"/>
              </a:solidFill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4357686" y="1000108"/>
            <a:ext cx="1441450" cy="71438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/>
            <a:r>
              <a:rPr lang="ru-RU" sz="1400" b="1" dirty="0" smtClean="0">
                <a:solidFill>
                  <a:srgbClr val="003300"/>
                </a:solidFill>
              </a:rPr>
              <a:t>Поиск методов математического описания</a:t>
            </a:r>
            <a:endParaRPr lang="ru-RU" sz="1400" b="1" dirty="0">
              <a:solidFill>
                <a:srgbClr val="003300"/>
              </a:solidFill>
            </a:endParaRPr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6072198" y="928670"/>
            <a:ext cx="1373188" cy="830269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6072198" y="1142984"/>
            <a:ext cx="1371600" cy="7889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ru-RU" sz="1400" b="1" dirty="0" smtClean="0">
                <a:solidFill>
                  <a:srgbClr val="003300"/>
                </a:solidFill>
              </a:rPr>
              <a:t>Математическая модель</a:t>
            </a:r>
            <a:endParaRPr lang="ru-RU" sz="1400" b="1" dirty="0">
              <a:solidFill>
                <a:srgbClr val="003300"/>
              </a:solidFill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2057400" y="1981200"/>
            <a:ext cx="1665288" cy="14017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endParaRPr lang="ru-RU" sz="1600" b="1" dirty="0">
              <a:solidFill>
                <a:srgbClr val="003300"/>
              </a:solidFill>
            </a:endParaRPr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flipV="1">
            <a:off x="928662" y="1785926"/>
            <a:ext cx="49213" cy="42862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6786578" y="1714489"/>
            <a:ext cx="45719" cy="28575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2122491" y="1436679"/>
            <a:ext cx="392112" cy="15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>
            <a:off x="4138616" y="1436679"/>
            <a:ext cx="195262" cy="15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2928926" y="3929066"/>
            <a:ext cx="1392237" cy="571504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/>
            <a:r>
              <a:rPr lang="ru-RU" sz="1800" b="1" dirty="0" smtClean="0">
                <a:solidFill>
                  <a:srgbClr val="003300"/>
                </a:solidFill>
              </a:rPr>
              <a:t>Анализ результатов</a:t>
            </a:r>
            <a:endParaRPr lang="ru-RU" sz="1800" b="1" dirty="0">
              <a:solidFill>
                <a:srgbClr val="003300"/>
              </a:solidFill>
            </a:endParaRP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572264" y="2000240"/>
            <a:ext cx="1357322" cy="571504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/>
            <a:r>
              <a:rPr lang="ru-RU" sz="1600" b="1" dirty="0" smtClean="0">
                <a:solidFill>
                  <a:srgbClr val="003300"/>
                </a:solidFill>
              </a:rPr>
              <a:t>Выбор метода исследования</a:t>
            </a:r>
            <a:endParaRPr lang="ru-RU" sz="1600" b="1" dirty="0">
              <a:solidFill>
                <a:srgbClr val="003300"/>
              </a:solidFill>
            </a:endParaRPr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>
            <a:off x="5857884" y="1357298"/>
            <a:ext cx="196850" cy="15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>
            <a:off x="7332362" y="2571744"/>
            <a:ext cx="45719" cy="28575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 flipV="1">
            <a:off x="5857884" y="5786453"/>
            <a:ext cx="2500330" cy="45719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41" name="Line 25"/>
          <p:cNvSpPr>
            <a:spLocks noChangeShapeType="1"/>
          </p:cNvSpPr>
          <p:nvPr/>
        </p:nvSpPr>
        <p:spPr bwMode="auto">
          <a:xfrm>
            <a:off x="7786711" y="3403280"/>
            <a:ext cx="214313" cy="382909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428860" y="785794"/>
            <a:ext cx="1643042" cy="107157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ru-RU" sz="1400" b="1" dirty="0" smtClean="0">
                <a:solidFill>
                  <a:srgbClr val="003300"/>
                </a:solidFill>
              </a:rPr>
              <a:t>Ранжирование факторов, выделение входных и выходных параметров</a:t>
            </a:r>
            <a:endParaRPr lang="ru-RU" sz="1400" b="1" dirty="0">
              <a:solidFill>
                <a:srgbClr val="003300"/>
              </a:solidFill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6500826" y="2857496"/>
            <a:ext cx="1357322" cy="571504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ru-RU" sz="1600" b="1" dirty="0" smtClean="0">
                <a:solidFill>
                  <a:srgbClr val="003300"/>
                </a:solidFill>
              </a:rPr>
              <a:t>Выбор технологии</a:t>
            </a:r>
            <a:endParaRPr lang="ru-RU" sz="1600" b="1" dirty="0">
              <a:solidFill>
                <a:srgbClr val="003300"/>
              </a:solidFill>
            </a:endParaRP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 flipH="1">
            <a:off x="6286513" y="3500438"/>
            <a:ext cx="214314" cy="42862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7143768" y="3786190"/>
            <a:ext cx="2000232" cy="71438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ru-RU" sz="1600" b="1" dirty="0" smtClean="0">
                <a:solidFill>
                  <a:srgbClr val="003300"/>
                </a:solidFill>
              </a:rPr>
              <a:t>Разработка алгоритма и программы ЭВМ</a:t>
            </a:r>
            <a:endParaRPr lang="ru-RU" sz="1600" b="1" dirty="0">
              <a:solidFill>
                <a:srgbClr val="003300"/>
              </a:solidFill>
            </a:endParaRP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4857752" y="3786190"/>
            <a:ext cx="2143140" cy="785818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ru-RU" sz="1600" b="1" dirty="0" smtClean="0">
                <a:solidFill>
                  <a:srgbClr val="003300"/>
                </a:solidFill>
              </a:rPr>
              <a:t>Использование пакета математических программ</a:t>
            </a:r>
            <a:endParaRPr lang="ru-RU" sz="1600" b="1" dirty="0">
              <a:solidFill>
                <a:srgbClr val="003300"/>
              </a:solidFill>
            </a:endParaRP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7143768" y="4786322"/>
            <a:ext cx="2000232" cy="71438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ru-RU" sz="1600" b="1" dirty="0" smtClean="0">
                <a:solidFill>
                  <a:srgbClr val="003300"/>
                </a:solidFill>
              </a:rPr>
              <a:t>Отладка и тестирование программы</a:t>
            </a:r>
            <a:endParaRPr lang="ru-RU" sz="1600" b="1" dirty="0">
              <a:solidFill>
                <a:srgbClr val="003300"/>
              </a:solidFill>
            </a:endParaRPr>
          </a:p>
        </p:txBody>
      </p:sp>
      <p:sp>
        <p:nvSpPr>
          <p:cNvPr id="29" name="Line 21"/>
          <p:cNvSpPr>
            <a:spLocks noChangeShapeType="1"/>
          </p:cNvSpPr>
          <p:nvPr/>
        </p:nvSpPr>
        <p:spPr bwMode="auto">
          <a:xfrm>
            <a:off x="8215338" y="4500570"/>
            <a:ext cx="45719" cy="28575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" name="Line 21"/>
          <p:cNvSpPr>
            <a:spLocks noChangeShapeType="1"/>
          </p:cNvSpPr>
          <p:nvPr/>
        </p:nvSpPr>
        <p:spPr bwMode="auto">
          <a:xfrm>
            <a:off x="8286776" y="5500702"/>
            <a:ext cx="45719" cy="28575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" name="Line 25"/>
          <p:cNvSpPr>
            <a:spLocks noChangeShapeType="1"/>
          </p:cNvSpPr>
          <p:nvPr/>
        </p:nvSpPr>
        <p:spPr bwMode="auto">
          <a:xfrm flipH="1">
            <a:off x="5857883" y="4500570"/>
            <a:ext cx="142875" cy="1285884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7000892" y="5857892"/>
            <a:ext cx="45719" cy="28575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3" name="Line 24"/>
          <p:cNvSpPr>
            <a:spLocks noChangeShapeType="1"/>
          </p:cNvSpPr>
          <p:nvPr/>
        </p:nvSpPr>
        <p:spPr bwMode="auto">
          <a:xfrm flipH="1" flipV="1">
            <a:off x="3857620" y="6143643"/>
            <a:ext cx="3214710" cy="45719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3071802" y="5072074"/>
            <a:ext cx="1857388" cy="785818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ru-RU" sz="1600" b="1" dirty="0" smtClean="0">
                <a:solidFill>
                  <a:srgbClr val="003300"/>
                </a:solidFill>
              </a:rPr>
              <a:t>Проведение численного эксперимента</a:t>
            </a:r>
            <a:endParaRPr lang="ru-RU" sz="1600" b="1" dirty="0">
              <a:solidFill>
                <a:srgbClr val="003300"/>
              </a:solidFill>
            </a:endParaRPr>
          </a:p>
        </p:txBody>
      </p:sp>
      <p:sp>
        <p:nvSpPr>
          <p:cNvPr id="35" name="Line 15"/>
          <p:cNvSpPr>
            <a:spLocks noChangeShapeType="1"/>
          </p:cNvSpPr>
          <p:nvPr/>
        </p:nvSpPr>
        <p:spPr bwMode="auto">
          <a:xfrm flipH="1" flipV="1">
            <a:off x="3857620" y="5786454"/>
            <a:ext cx="71438" cy="35719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6" name="Line 14"/>
          <p:cNvSpPr>
            <a:spLocks noChangeShapeType="1"/>
          </p:cNvSpPr>
          <p:nvPr/>
        </p:nvSpPr>
        <p:spPr bwMode="auto">
          <a:xfrm flipH="1" flipV="1">
            <a:off x="3692519" y="4500570"/>
            <a:ext cx="45719" cy="64294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785786" y="3929066"/>
            <a:ext cx="1392237" cy="571504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/>
            <a:r>
              <a:rPr lang="ru-RU" sz="1800" b="1" dirty="0" smtClean="0">
                <a:solidFill>
                  <a:srgbClr val="003300"/>
                </a:solidFill>
              </a:rPr>
              <a:t>Конец работы</a:t>
            </a:r>
            <a:endParaRPr lang="ru-RU" sz="1800" b="1" dirty="0">
              <a:solidFill>
                <a:srgbClr val="003300"/>
              </a:solidFill>
            </a:endParaRPr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 flipH="1">
            <a:off x="2214544" y="4169099"/>
            <a:ext cx="714381" cy="45719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 flipH="1" flipV="1">
            <a:off x="3286115" y="1928802"/>
            <a:ext cx="188595" cy="2000264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Постановка задачи оптимального планирования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Имеется набор плановых показателей</a:t>
            </a:r>
          </a:p>
          <a:p>
            <a:r>
              <a:rPr lang="ru-RU" sz="2400" dirty="0" smtClean="0"/>
              <a:t>Имеется набор ресурсов для выполнения плановых показателей</a:t>
            </a:r>
          </a:p>
          <a:p>
            <a:r>
              <a:rPr lang="ru-RU" sz="2400" dirty="0" smtClean="0"/>
              <a:t>Заданы ограничения по ресурсам</a:t>
            </a:r>
          </a:p>
          <a:p>
            <a:r>
              <a:rPr lang="ru-RU" sz="2400" dirty="0" smtClean="0"/>
              <a:t>Имеется определенная стратегическая цель, зависящая от плановых показателей, на которую ориентируется планирование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Задание 5. Объект планирования Университет.</a:t>
            </a:r>
          </a:p>
          <a:p>
            <a:pPr>
              <a:buNone/>
            </a:pPr>
            <a:r>
              <a:rPr lang="ru-RU" sz="2400" dirty="0" smtClean="0"/>
              <a:t> Определить цель планирования и назвать плановые показатели и ресурсы.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A813-E4BC-44FB-8236-4E2726774DE2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Методические рекомендации по изложению теоретического материала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7620000" cy="408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В</a:t>
            </a: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опросы формализации и моделирования могут изучаться с разной степенью подробности </a:t>
            </a: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3 уровня изучения</a:t>
            </a: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) в</a:t>
            </a: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зависимости от количества часов и от уровня подготовленности учащихся</a:t>
            </a: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Лапчик М.П., Семакин И.Г. и Хеннер Е.К.</a:t>
            </a: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ru-RU" sz="280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l">
              <a:spcBef>
                <a:spcPct val="50000"/>
              </a:spcBef>
            </a:pPr>
            <a:endParaRPr lang="ru-RU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ru-RU"/>
              <a:t>Адекватность модели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ru-RU"/>
              <a:t>Непротиворечивость: невозможна истинность высказывания А и противоречащего ему (не А)</a:t>
            </a:r>
          </a:p>
          <a:p>
            <a:r>
              <a:rPr lang="ru-RU"/>
              <a:t>Закон достаточного основания</a:t>
            </a:r>
          </a:p>
          <a:p>
            <a:r>
              <a:rPr lang="ru-RU"/>
              <a:t>Закон сохранения энергии</a:t>
            </a:r>
          </a:p>
          <a:p>
            <a:r>
              <a:rPr lang="ru-RU"/>
              <a:t>Закон сохранения вещества</a:t>
            </a:r>
          </a:p>
          <a:p>
            <a:r>
              <a:rPr lang="ru-RU"/>
              <a:t>Свойство симметрии</a:t>
            </a:r>
          </a:p>
          <a:p>
            <a:r>
              <a:rPr lang="ru-RU"/>
              <a:t>Принцип простоты</a:t>
            </a:r>
          </a:p>
          <a:p>
            <a:r>
              <a:rPr lang="ru-RU"/>
              <a:t>Принцип «лени» в коммуникации</a:t>
            </a:r>
          </a:p>
          <a:p>
            <a:r>
              <a:rPr lang="ru-RU"/>
              <a:t>Принцип эстетики</a:t>
            </a:r>
          </a:p>
          <a:p>
            <a:r>
              <a:rPr lang="ru-RU"/>
              <a:t>Принцип соответствия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Примеры математического моделирования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Задание 3.  </a:t>
            </a:r>
            <a:r>
              <a:rPr lang="ru-RU" sz="2000" dirty="0" smtClean="0"/>
              <a:t>Провести компьютерное моделирование с целью определить как зависит дальность полета с трамплина от конфигурации трамплина и других факторов. </a:t>
            </a:r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A813-E4BC-44FB-8236-4E2726774DE2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7772400" cy="1219200"/>
          </a:xfrm>
        </p:spPr>
        <p:txBody>
          <a:bodyPr/>
          <a:lstStyle/>
          <a:p>
            <a:r>
              <a:rPr lang="ru-RU" sz="3200" dirty="0" smtClean="0"/>
              <a:t>Оптимизационное планирование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28671"/>
            <a:ext cx="7772400" cy="3500462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Задание 6.  </a:t>
            </a:r>
            <a:r>
              <a:rPr lang="ru-RU" sz="2400" dirty="0" smtClean="0"/>
              <a:t>Создать модель и определить оптимальный план работы СТО, чтобы обеспечить наибольшую прибыль.</a:t>
            </a:r>
          </a:p>
          <a:p>
            <a:pPr>
              <a:buNone/>
            </a:pPr>
            <a:r>
              <a:rPr lang="ru-RU" sz="2400" dirty="0" smtClean="0"/>
              <a:t>СТО выполняет два вида обслуживания в течение одного дня: ТО1 и ТО2. На стоянку входит 140 автомобилей. Рабочий день – 8 часов. При выполнении ТО1 за день проходит 200 машин. При выполнении ТО2 за день проходит 50 машин. Стоимость ТО2 вдвое больше, чем ТО1.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A813-E4BC-44FB-8236-4E2726774DE2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0034" y="4572008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Плановые показатели: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454525"/>
          </a:xfrm>
        </p:spPr>
        <p:txBody>
          <a:bodyPr/>
          <a:lstStyle/>
          <a:p>
            <a:r>
              <a:rPr lang="ru-RU" sz="2000" dirty="0" smtClean="0"/>
              <a:t>Плановые показатели: </a:t>
            </a:r>
            <a:r>
              <a:rPr lang="ru-RU" sz="2000" dirty="0" err="1" smtClean="0"/>
              <a:t>х</a:t>
            </a:r>
            <a:r>
              <a:rPr lang="ru-RU" sz="2000" dirty="0" smtClean="0"/>
              <a:t> – дневной план выполнения ТО1 – 200 машин</a:t>
            </a:r>
          </a:p>
          <a:p>
            <a:pPr>
              <a:buNone/>
            </a:pPr>
            <a:r>
              <a:rPr lang="ru-RU" sz="2000" dirty="0" smtClean="0"/>
              <a:t>                                            </a:t>
            </a:r>
            <a:r>
              <a:rPr lang="en-US" sz="2000" dirty="0" smtClean="0"/>
              <a:t>y</a:t>
            </a:r>
            <a:r>
              <a:rPr lang="ru-RU" sz="2000" dirty="0" smtClean="0"/>
              <a:t> – дневной план выполнения ТО2 – 50 машин</a:t>
            </a:r>
          </a:p>
          <a:p>
            <a:r>
              <a:rPr lang="ru-RU" sz="2000" dirty="0" smtClean="0"/>
              <a:t>Ресурсы производства:  длительность рабочего дня – 8 часов, </a:t>
            </a:r>
          </a:p>
          <a:p>
            <a:pPr>
              <a:buNone/>
            </a:pPr>
            <a:r>
              <a:rPr lang="ru-RU" sz="2000" dirty="0" smtClean="0"/>
              <a:t>                                               вместимость стоянки – 140 мест. </a:t>
            </a:r>
          </a:p>
          <a:p>
            <a:r>
              <a:rPr lang="ru-RU" sz="2000" dirty="0" smtClean="0"/>
              <a:t>Ограничения по ресурсам: </a:t>
            </a:r>
          </a:p>
          <a:p>
            <a:pPr lvl="1"/>
            <a:r>
              <a:rPr lang="ru-RU" sz="2000" dirty="0" smtClean="0"/>
              <a:t>Ограничение по длительности рабочего дня: </a:t>
            </a:r>
          </a:p>
          <a:p>
            <a:pPr lvl="2"/>
            <a:r>
              <a:rPr lang="en-US" sz="2000" dirty="0" smtClean="0"/>
              <a:t>t</a:t>
            </a:r>
            <a:r>
              <a:rPr lang="ru-RU" sz="2000" dirty="0" smtClean="0"/>
              <a:t> – время обслуживания  1 машины по ТО1,</a:t>
            </a:r>
          </a:p>
          <a:p>
            <a:pPr lvl="2"/>
            <a:r>
              <a:rPr lang="ru-RU" sz="2000" dirty="0" smtClean="0"/>
              <a:t> 4</a:t>
            </a:r>
            <a:r>
              <a:rPr lang="en-US" sz="2000" dirty="0" smtClean="0"/>
              <a:t>t</a:t>
            </a:r>
            <a:r>
              <a:rPr lang="ru-RU" sz="2000" dirty="0" smtClean="0"/>
              <a:t> - время обслуживания  1 машины по ТО2,</a:t>
            </a:r>
          </a:p>
          <a:p>
            <a:pPr lvl="2"/>
            <a:r>
              <a:rPr lang="en-US" sz="2000" dirty="0" err="1" smtClean="0"/>
              <a:t>tx</a:t>
            </a:r>
            <a:r>
              <a:rPr lang="ru-RU" sz="2000" dirty="0" smtClean="0"/>
              <a:t> - время обслуживания </a:t>
            </a:r>
            <a:r>
              <a:rPr lang="en-US" sz="2000" dirty="0" smtClean="0"/>
              <a:t>x</a:t>
            </a:r>
            <a:r>
              <a:rPr lang="ru-RU" sz="2000" dirty="0" smtClean="0"/>
              <a:t> машин по ТО1 за день,</a:t>
            </a:r>
          </a:p>
          <a:p>
            <a:pPr lvl="2"/>
            <a:r>
              <a:rPr lang="ru-RU" sz="2000" dirty="0" smtClean="0"/>
              <a:t>4</a:t>
            </a:r>
            <a:r>
              <a:rPr lang="en-US" sz="2000" dirty="0" err="1" smtClean="0"/>
              <a:t>ty</a:t>
            </a:r>
            <a:r>
              <a:rPr lang="ru-RU" sz="2000" dirty="0" smtClean="0"/>
              <a:t> - время обслуживания </a:t>
            </a:r>
            <a:r>
              <a:rPr lang="en-US" sz="2000" dirty="0" smtClean="0"/>
              <a:t>y</a:t>
            </a:r>
            <a:r>
              <a:rPr lang="ru-RU" sz="2000" dirty="0" smtClean="0"/>
              <a:t> машин по ТО2 за день,</a:t>
            </a:r>
          </a:p>
          <a:p>
            <a:pPr lvl="2"/>
            <a:r>
              <a:rPr lang="en-US" sz="2000" dirty="0" err="1" smtClean="0"/>
              <a:t>tx</a:t>
            </a:r>
            <a:r>
              <a:rPr lang="ru-RU" sz="2000" dirty="0" smtClean="0"/>
              <a:t>+4</a:t>
            </a:r>
            <a:r>
              <a:rPr lang="en-US" sz="2000" dirty="0" err="1" smtClean="0"/>
              <a:t>ty</a:t>
            </a:r>
            <a:r>
              <a:rPr lang="ru-RU" sz="2000" dirty="0" smtClean="0"/>
              <a:t>=</a:t>
            </a:r>
            <a:r>
              <a:rPr lang="en-US" sz="2000" dirty="0" smtClean="0"/>
              <a:t>t</a:t>
            </a:r>
            <a:r>
              <a:rPr lang="ru-RU" sz="2000" dirty="0" smtClean="0"/>
              <a:t>(</a:t>
            </a:r>
            <a:r>
              <a:rPr lang="en-US" sz="2000" dirty="0" smtClean="0"/>
              <a:t>x</a:t>
            </a:r>
            <a:r>
              <a:rPr lang="ru-RU" sz="2000" dirty="0" smtClean="0"/>
              <a:t>+4</a:t>
            </a:r>
            <a:r>
              <a:rPr lang="en-US" sz="2000" dirty="0" smtClean="0"/>
              <a:t>y</a:t>
            </a:r>
            <a:r>
              <a:rPr lang="ru-RU" sz="2000" dirty="0" smtClean="0"/>
              <a:t>) &lt;=8*60 мин (длительность рабочего дня).</a:t>
            </a:r>
          </a:p>
          <a:p>
            <a:pPr lvl="2"/>
            <a:r>
              <a:rPr lang="en-US" sz="2000" dirty="0" smtClean="0"/>
              <a:t>t</a:t>
            </a:r>
            <a:r>
              <a:rPr lang="ru-RU" sz="2000" dirty="0" smtClean="0"/>
              <a:t>=480мин/200 машин=2,4</a:t>
            </a:r>
          </a:p>
          <a:p>
            <a:pPr lvl="2"/>
            <a:r>
              <a:rPr lang="ru-RU" sz="2000" dirty="0" smtClean="0"/>
              <a:t>2,4(</a:t>
            </a:r>
            <a:r>
              <a:rPr lang="en-US" sz="2000" dirty="0" smtClean="0"/>
              <a:t>x</a:t>
            </a:r>
            <a:r>
              <a:rPr lang="ru-RU" sz="2000" dirty="0" smtClean="0"/>
              <a:t>+4</a:t>
            </a:r>
            <a:r>
              <a:rPr lang="en-US" sz="2000" dirty="0" smtClean="0"/>
              <a:t>y</a:t>
            </a:r>
            <a:r>
              <a:rPr lang="ru-RU" sz="2000" dirty="0" smtClean="0"/>
              <a:t>)</a:t>
            </a:r>
            <a:r>
              <a:rPr lang="en-US" sz="2000" dirty="0" smtClean="0"/>
              <a:t>&lt;=480</a:t>
            </a:r>
            <a:r>
              <a:rPr lang="ru-RU" sz="2000" dirty="0" smtClean="0"/>
              <a:t>, т. е. (</a:t>
            </a:r>
            <a:r>
              <a:rPr lang="en-US" sz="2000" dirty="0" smtClean="0"/>
              <a:t>x</a:t>
            </a:r>
            <a:r>
              <a:rPr lang="ru-RU" sz="2000" dirty="0" smtClean="0"/>
              <a:t>+4</a:t>
            </a:r>
            <a:r>
              <a:rPr lang="en-US" sz="2000" dirty="0" smtClean="0"/>
              <a:t>y</a:t>
            </a:r>
            <a:r>
              <a:rPr lang="ru-RU" sz="2000" dirty="0" smtClean="0"/>
              <a:t>)</a:t>
            </a:r>
            <a:r>
              <a:rPr lang="en-US" sz="2000" dirty="0" smtClean="0"/>
              <a:t>&lt;=</a:t>
            </a:r>
            <a:r>
              <a:rPr lang="ru-RU" sz="2000" dirty="0" smtClean="0"/>
              <a:t>200.</a:t>
            </a:r>
          </a:p>
          <a:p>
            <a:endParaRPr lang="ru-RU" dirty="0" smtClean="0"/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A813-E4BC-44FB-8236-4E2726774DE2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929066"/>
            <a:ext cx="7772400" cy="2097095"/>
          </a:xfrm>
        </p:spPr>
        <p:txBody>
          <a:bodyPr/>
          <a:lstStyle/>
          <a:p>
            <a:r>
              <a:rPr lang="ru-RU" sz="2400" dirty="0" smtClean="0"/>
              <a:t>Формализация стратегической цели: </a:t>
            </a:r>
          </a:p>
          <a:p>
            <a:pPr lvl="2">
              <a:buNone/>
            </a:pPr>
            <a:r>
              <a:rPr lang="ru-RU" dirty="0" smtClean="0"/>
              <a:t> </a:t>
            </a:r>
            <a:r>
              <a:rPr lang="en-US" dirty="0" smtClean="0"/>
              <a:t>r</a:t>
            </a:r>
            <a:r>
              <a:rPr lang="ru-RU" dirty="0" smtClean="0"/>
              <a:t>-  стоимость ТО1,   2</a:t>
            </a:r>
            <a:r>
              <a:rPr lang="en-US" dirty="0" smtClean="0"/>
              <a:t>r</a:t>
            </a:r>
            <a:r>
              <a:rPr lang="ru-RU" dirty="0" smtClean="0"/>
              <a:t> - стоимость ТО2.</a:t>
            </a:r>
          </a:p>
          <a:p>
            <a:pPr>
              <a:buNone/>
            </a:pPr>
            <a:r>
              <a:rPr lang="ru-RU" sz="2400" dirty="0" smtClean="0"/>
              <a:t>Полная выручка за день </a:t>
            </a:r>
          </a:p>
          <a:p>
            <a:pPr algn="ctr">
              <a:buNone/>
            </a:pPr>
            <a:r>
              <a:rPr lang="en-US" sz="2400" dirty="0" err="1" smtClean="0"/>
              <a:t>rx</a:t>
            </a:r>
            <a:r>
              <a:rPr lang="ru-RU" sz="2400" dirty="0" smtClean="0"/>
              <a:t>+2</a:t>
            </a:r>
            <a:r>
              <a:rPr lang="en-US" sz="2400" dirty="0" err="1" smtClean="0"/>
              <a:t>ry</a:t>
            </a:r>
            <a:r>
              <a:rPr lang="ru-RU" sz="2400" dirty="0" smtClean="0"/>
              <a:t>=</a:t>
            </a:r>
            <a:r>
              <a:rPr lang="en-US" sz="2400" dirty="0" smtClean="0"/>
              <a:t>r</a:t>
            </a:r>
            <a:r>
              <a:rPr lang="ru-RU" sz="2400" dirty="0" smtClean="0"/>
              <a:t>(</a:t>
            </a:r>
            <a:r>
              <a:rPr lang="en-US" sz="2400" dirty="0" smtClean="0"/>
              <a:t>x</a:t>
            </a:r>
            <a:r>
              <a:rPr lang="ru-RU" sz="2400" dirty="0" smtClean="0"/>
              <a:t>+2</a:t>
            </a:r>
            <a:r>
              <a:rPr lang="en-US" sz="2400" dirty="0" smtClean="0"/>
              <a:t>y</a:t>
            </a:r>
            <a:r>
              <a:rPr lang="ru-RU" sz="2400" dirty="0" smtClean="0"/>
              <a:t>). </a:t>
            </a:r>
          </a:p>
          <a:p>
            <a:pPr>
              <a:buNone/>
            </a:pPr>
            <a:r>
              <a:rPr lang="ru-RU" sz="2400" dirty="0" smtClean="0"/>
              <a:t>Так как </a:t>
            </a:r>
            <a:r>
              <a:rPr lang="en-US" sz="2400" dirty="0" smtClean="0"/>
              <a:t>r </a:t>
            </a:r>
            <a:r>
              <a:rPr lang="ru-RU" sz="2400" dirty="0" smtClean="0"/>
              <a:t>–константа, то изменяемая функция: </a:t>
            </a:r>
            <a:r>
              <a:rPr lang="en-US" sz="2400" dirty="0" smtClean="0"/>
              <a:t>x</a:t>
            </a:r>
            <a:r>
              <a:rPr lang="ru-RU" sz="2400" dirty="0" smtClean="0"/>
              <a:t>+2</a:t>
            </a:r>
            <a:r>
              <a:rPr lang="en-US" sz="2400" dirty="0" smtClean="0"/>
              <a:t>y</a:t>
            </a:r>
            <a:r>
              <a:rPr lang="ru-RU" sz="2400" dirty="0" smtClean="0"/>
              <a:t>= </a:t>
            </a:r>
            <a:r>
              <a:rPr lang="en-US" sz="2400" dirty="0" smtClean="0"/>
              <a:t>max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A813-E4BC-44FB-8236-4E2726774DE2}" type="slidenum">
              <a:rPr lang="ru-RU" smtClean="0"/>
              <a:pPr/>
              <a:t>34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57166"/>
            <a:ext cx="82153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dirty="0" smtClean="0"/>
              <a:t>Ограничение по вместимости стоянки:</a:t>
            </a:r>
          </a:p>
          <a:p>
            <a:r>
              <a:rPr lang="ru-RU" dirty="0" smtClean="0"/>
              <a:t> </a:t>
            </a:r>
            <a:r>
              <a:rPr lang="en-US" dirty="0" smtClean="0"/>
              <a:t>x</a:t>
            </a:r>
            <a:r>
              <a:rPr lang="ru-RU" dirty="0" smtClean="0"/>
              <a:t>+</a:t>
            </a:r>
            <a:r>
              <a:rPr lang="en-US" dirty="0" smtClean="0"/>
              <a:t>y</a:t>
            </a:r>
            <a:r>
              <a:rPr lang="ru-RU" dirty="0" smtClean="0"/>
              <a:t>&lt;=140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Ограничение по требованию положительных значений </a:t>
            </a:r>
            <a:r>
              <a:rPr lang="en-US" dirty="0" smtClean="0"/>
              <a:t>x</a:t>
            </a:r>
            <a:r>
              <a:rPr lang="ru-RU" dirty="0" smtClean="0"/>
              <a:t>,</a:t>
            </a:r>
            <a:r>
              <a:rPr lang="en-US" dirty="0" smtClean="0"/>
              <a:t>y</a:t>
            </a:r>
            <a:r>
              <a:rPr lang="ru-RU" dirty="0" smtClean="0"/>
              <a:t>.</a:t>
            </a:r>
          </a:p>
          <a:p>
            <a:pPr algn="l"/>
            <a:r>
              <a:rPr lang="ru-RU" dirty="0" smtClean="0"/>
              <a:t>Итого:   (</a:t>
            </a:r>
            <a:r>
              <a:rPr lang="en-US" dirty="0" smtClean="0"/>
              <a:t>x</a:t>
            </a:r>
            <a:r>
              <a:rPr lang="ru-RU" dirty="0" smtClean="0"/>
              <a:t>+4</a:t>
            </a:r>
            <a:r>
              <a:rPr lang="en-US" dirty="0" smtClean="0"/>
              <a:t>y</a:t>
            </a:r>
            <a:r>
              <a:rPr lang="ru-RU" dirty="0" smtClean="0"/>
              <a:t>)</a:t>
            </a:r>
            <a:r>
              <a:rPr lang="en-US" dirty="0" smtClean="0"/>
              <a:t>&lt;=</a:t>
            </a:r>
            <a:r>
              <a:rPr lang="ru-RU" dirty="0" smtClean="0"/>
              <a:t>200</a:t>
            </a:r>
          </a:p>
          <a:p>
            <a:pPr marL="1081088" lvl="3" algn="l">
              <a:buNone/>
            </a:pPr>
            <a:r>
              <a:rPr lang="en-US" dirty="0" smtClean="0"/>
              <a:t>x</a:t>
            </a:r>
            <a:r>
              <a:rPr lang="ru-RU" dirty="0" smtClean="0"/>
              <a:t>+</a:t>
            </a:r>
            <a:r>
              <a:rPr lang="en-US" dirty="0" smtClean="0"/>
              <a:t>y</a:t>
            </a:r>
            <a:r>
              <a:rPr lang="ru-RU" dirty="0" smtClean="0"/>
              <a:t>&lt;=140</a:t>
            </a:r>
          </a:p>
          <a:p>
            <a:pPr marL="1081088" lvl="3" algn="l">
              <a:buNone/>
            </a:pPr>
            <a:r>
              <a:rPr lang="en-US" dirty="0" smtClean="0"/>
              <a:t>x</a:t>
            </a:r>
            <a:r>
              <a:rPr lang="ru-RU" dirty="0" smtClean="0"/>
              <a:t>&gt;=0</a:t>
            </a:r>
          </a:p>
          <a:p>
            <a:pPr marL="1081088" lvl="3" algn="l">
              <a:buNone/>
            </a:pPr>
            <a:r>
              <a:rPr lang="en-US" dirty="0" smtClean="0"/>
              <a:t>y</a:t>
            </a:r>
            <a:r>
              <a:rPr lang="ru-RU" dirty="0" smtClean="0"/>
              <a:t>&gt;=0.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772400" cy="1219200"/>
          </a:xfrm>
        </p:spPr>
        <p:txBody>
          <a:bodyPr/>
          <a:lstStyle/>
          <a:p>
            <a:r>
              <a:rPr lang="ru-RU" sz="2400" dirty="0" smtClean="0"/>
              <a:t>Графический метод линейного программирования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A813-E4BC-44FB-8236-4E2726774DE2}" type="slidenum">
              <a:rPr lang="ru-RU" smtClean="0"/>
              <a:pPr/>
              <a:t>35</a:t>
            </a:fld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428596" y="1071546"/>
          <a:ext cx="6429404" cy="3871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1472" y="5286388"/>
            <a:ext cx="7643866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2"/>
                </a:solidFill>
              </a:rPr>
              <a:t>Линейное программирование – математическая дисциплина, изучающая методы нахождения экстремального значения линейной функции нескольких переменных при условии, что последние удовлетворяют конечному числу линейных уравнений и неравенств</a:t>
            </a:r>
            <a:endParaRPr lang="ru-RU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Проверка наличия решения оптимального планирования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A813-E4BC-44FB-8236-4E2726774DE2}" type="slidenum">
              <a:rPr lang="ru-RU" smtClean="0"/>
              <a:pPr/>
              <a:t>36</a:t>
            </a:fld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 bwMode="auto">
          <a:xfrm>
            <a:off x="714348" y="2357430"/>
            <a:ext cx="857256" cy="785818"/>
          </a:xfrm>
          <a:prstGeom prst="line">
            <a:avLst/>
          </a:prstGeom>
          <a:solidFill>
            <a:schemeClr val="accent1"/>
          </a:solidFill>
          <a:ln w="53975" cap="sq" cmpd="thickThin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9" name="Группа 18"/>
          <p:cNvGrpSpPr/>
          <p:nvPr/>
        </p:nvGrpSpPr>
        <p:grpSpPr>
          <a:xfrm>
            <a:off x="500034" y="1285860"/>
            <a:ext cx="2214578" cy="2195942"/>
            <a:chOff x="500034" y="1285860"/>
            <a:chExt cx="2214578" cy="2195942"/>
          </a:xfrm>
        </p:grpSpPr>
        <p:cxnSp>
          <p:nvCxnSpPr>
            <p:cNvPr id="6" name="Прямая со стрелкой 5"/>
            <p:cNvCxnSpPr/>
            <p:nvPr/>
          </p:nvCxnSpPr>
          <p:spPr bwMode="auto">
            <a:xfrm>
              <a:off x="928662" y="2928934"/>
              <a:ext cx="1428760" cy="1588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" name="Прямая со стрелкой 6"/>
            <p:cNvCxnSpPr/>
            <p:nvPr/>
          </p:nvCxnSpPr>
          <p:spPr bwMode="auto">
            <a:xfrm rot="5400000" flipH="1" flipV="1">
              <a:off x="215076" y="2214554"/>
              <a:ext cx="1427966" cy="794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2357422" y="3143248"/>
              <a:ext cx="3571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X</a:t>
              </a:r>
              <a:endParaRPr lang="ru-RU" sz="16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0034" y="1285860"/>
              <a:ext cx="3571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Y</a:t>
              </a:r>
              <a:endParaRPr lang="ru-RU" sz="1600" b="1" dirty="0"/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 bwMode="auto">
            <a:xfrm rot="16200000" flipV="1">
              <a:off x="678629" y="1821645"/>
              <a:ext cx="1428760" cy="1357322"/>
            </a:xfrm>
            <a:prstGeom prst="line">
              <a:avLst/>
            </a:prstGeom>
            <a:solidFill>
              <a:schemeClr val="accent1"/>
            </a:solidFill>
            <a:ln w="53975" cap="sq" cmpd="thickThin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21" name="Прямая со стрелкой 20"/>
          <p:cNvCxnSpPr/>
          <p:nvPr/>
        </p:nvCxnSpPr>
        <p:spPr bwMode="auto">
          <a:xfrm>
            <a:off x="3571868" y="3000372"/>
            <a:ext cx="1428760" cy="1588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Прямая со стрелкой 21"/>
          <p:cNvCxnSpPr/>
          <p:nvPr/>
        </p:nvCxnSpPr>
        <p:spPr bwMode="auto">
          <a:xfrm rot="5400000" flipH="1" flipV="1">
            <a:off x="2858282" y="2285992"/>
            <a:ext cx="1427966" cy="794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000628" y="3214686"/>
            <a:ext cx="35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X</a:t>
            </a:r>
            <a:endParaRPr lang="ru-RU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143240" y="1357298"/>
            <a:ext cx="35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Y</a:t>
            </a:r>
            <a:endParaRPr lang="ru-RU" sz="1600" b="1" dirty="0"/>
          </a:p>
        </p:txBody>
      </p:sp>
      <p:cxnSp>
        <p:nvCxnSpPr>
          <p:cNvPr id="25" name="Прямая соединительная линия 24"/>
          <p:cNvCxnSpPr/>
          <p:nvPr/>
        </p:nvCxnSpPr>
        <p:spPr bwMode="auto">
          <a:xfrm rot="10800000">
            <a:off x="3214678" y="2643182"/>
            <a:ext cx="1500198" cy="642942"/>
          </a:xfrm>
          <a:prstGeom prst="line">
            <a:avLst/>
          </a:prstGeom>
          <a:solidFill>
            <a:schemeClr val="accent1"/>
          </a:solidFill>
          <a:ln w="53975" cap="sq" cmpd="thickThin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Прямая соединительная линия 26"/>
          <p:cNvCxnSpPr/>
          <p:nvPr/>
        </p:nvCxnSpPr>
        <p:spPr bwMode="auto">
          <a:xfrm flipV="1">
            <a:off x="3000364" y="1714488"/>
            <a:ext cx="1714512" cy="928694"/>
          </a:xfrm>
          <a:prstGeom prst="line">
            <a:avLst/>
          </a:prstGeom>
          <a:solidFill>
            <a:schemeClr val="accent1"/>
          </a:solidFill>
          <a:ln w="53975" cap="sq" cmpd="thickThin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Прямая соединительная линия 29"/>
          <p:cNvCxnSpPr/>
          <p:nvPr/>
        </p:nvCxnSpPr>
        <p:spPr bwMode="auto">
          <a:xfrm rot="16200000" flipH="1">
            <a:off x="3178960" y="2035959"/>
            <a:ext cx="2071703" cy="714381"/>
          </a:xfrm>
          <a:prstGeom prst="line">
            <a:avLst/>
          </a:prstGeom>
          <a:solidFill>
            <a:schemeClr val="accent1"/>
          </a:solidFill>
          <a:ln w="53975" cap="sq" cmpd="thickThin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Прямая соединительная линия 33"/>
          <p:cNvCxnSpPr/>
          <p:nvPr/>
        </p:nvCxnSpPr>
        <p:spPr bwMode="auto">
          <a:xfrm>
            <a:off x="3071804" y="1785928"/>
            <a:ext cx="1928825" cy="1071568"/>
          </a:xfrm>
          <a:prstGeom prst="line">
            <a:avLst/>
          </a:prstGeom>
          <a:solidFill>
            <a:schemeClr val="accent1"/>
          </a:solidFill>
          <a:ln w="53975" cap="sq" cmpd="thickThin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Прямая соединительная линия 38"/>
          <p:cNvCxnSpPr/>
          <p:nvPr/>
        </p:nvCxnSpPr>
        <p:spPr bwMode="auto">
          <a:xfrm rot="16200000" flipH="1">
            <a:off x="3286116" y="2000240"/>
            <a:ext cx="2286016" cy="142876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Прямая соединительная линия 39"/>
          <p:cNvCxnSpPr/>
          <p:nvPr/>
        </p:nvCxnSpPr>
        <p:spPr bwMode="auto">
          <a:xfrm rot="16200000" flipH="1">
            <a:off x="3393273" y="2035959"/>
            <a:ext cx="2286016" cy="785818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accent1">
                <a:lumMod val="60000"/>
                <a:lumOff val="40000"/>
              </a:schemeClr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Прямая соединительная линия 42"/>
          <p:cNvCxnSpPr/>
          <p:nvPr/>
        </p:nvCxnSpPr>
        <p:spPr bwMode="auto">
          <a:xfrm rot="16200000" flipH="1">
            <a:off x="3679025" y="2035959"/>
            <a:ext cx="2286016" cy="785818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accent1">
                <a:lumMod val="60000"/>
                <a:lumOff val="40000"/>
              </a:schemeClr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Прямая соединительная линия 43"/>
          <p:cNvCxnSpPr/>
          <p:nvPr/>
        </p:nvCxnSpPr>
        <p:spPr bwMode="auto">
          <a:xfrm rot="16200000" flipH="1">
            <a:off x="3964777" y="2035959"/>
            <a:ext cx="2286016" cy="785818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accent1">
                <a:lumMod val="60000"/>
                <a:lumOff val="40000"/>
              </a:schemeClr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Прямая соединительная линия 44"/>
          <p:cNvCxnSpPr/>
          <p:nvPr/>
        </p:nvCxnSpPr>
        <p:spPr bwMode="auto">
          <a:xfrm rot="16200000" flipH="1">
            <a:off x="2678893" y="2107397"/>
            <a:ext cx="2286016" cy="785818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accent1">
                <a:lumMod val="60000"/>
                <a:lumOff val="40000"/>
              </a:schemeClr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Прямая со стрелкой 47"/>
          <p:cNvCxnSpPr/>
          <p:nvPr/>
        </p:nvCxnSpPr>
        <p:spPr bwMode="auto">
          <a:xfrm>
            <a:off x="6429388" y="3000372"/>
            <a:ext cx="1428760" cy="1588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Прямая со стрелкой 48"/>
          <p:cNvCxnSpPr/>
          <p:nvPr/>
        </p:nvCxnSpPr>
        <p:spPr bwMode="auto">
          <a:xfrm rot="5400000" flipH="1" flipV="1">
            <a:off x="5715802" y="2285992"/>
            <a:ext cx="1427966" cy="794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858148" y="3214686"/>
            <a:ext cx="35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X</a:t>
            </a:r>
            <a:endParaRPr lang="ru-RU" sz="16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000760" y="1357298"/>
            <a:ext cx="35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Y</a:t>
            </a:r>
            <a:endParaRPr lang="ru-RU" sz="1600" b="1" dirty="0"/>
          </a:p>
        </p:txBody>
      </p:sp>
      <p:cxnSp>
        <p:nvCxnSpPr>
          <p:cNvPr id="52" name="Прямая соединительная линия 51"/>
          <p:cNvCxnSpPr/>
          <p:nvPr/>
        </p:nvCxnSpPr>
        <p:spPr bwMode="auto">
          <a:xfrm rot="10800000">
            <a:off x="5929322" y="2571744"/>
            <a:ext cx="1643074" cy="714380"/>
          </a:xfrm>
          <a:prstGeom prst="line">
            <a:avLst/>
          </a:prstGeom>
          <a:solidFill>
            <a:schemeClr val="accent1"/>
          </a:solidFill>
          <a:ln w="53975" cap="sq" cmpd="thickThin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Прямая соединительная линия 53"/>
          <p:cNvCxnSpPr/>
          <p:nvPr/>
        </p:nvCxnSpPr>
        <p:spPr bwMode="auto">
          <a:xfrm flipV="1">
            <a:off x="5786446" y="1571612"/>
            <a:ext cx="1857388" cy="1357322"/>
          </a:xfrm>
          <a:prstGeom prst="line">
            <a:avLst/>
          </a:prstGeom>
          <a:solidFill>
            <a:schemeClr val="accent1"/>
          </a:solidFill>
          <a:ln w="53975" cap="sq" cmpd="thickThin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Прямая соединительная линия 56"/>
          <p:cNvCxnSpPr/>
          <p:nvPr/>
        </p:nvCxnSpPr>
        <p:spPr bwMode="auto">
          <a:xfrm flipV="1">
            <a:off x="5572132" y="1857364"/>
            <a:ext cx="2143140" cy="571504"/>
          </a:xfrm>
          <a:prstGeom prst="line">
            <a:avLst/>
          </a:prstGeom>
          <a:solidFill>
            <a:schemeClr val="accent1"/>
          </a:solidFill>
          <a:ln w="53975" cap="sq" cmpd="thickThin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785786" y="3786190"/>
            <a:ext cx="69294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Задача линейного программирования может иметь: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 единственное решение,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Бесконечное множество решений, соответствующих одному оптимальному значению целевой функции,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 не иметь решения по </a:t>
            </a:r>
          </a:p>
          <a:p>
            <a:pPr lvl="1" algn="l">
              <a:buFont typeface="Arial" pitchFamily="34" charset="0"/>
              <a:buChar char="•"/>
            </a:pPr>
            <a:r>
              <a:rPr lang="ru-RU" dirty="0" smtClean="0"/>
              <a:t>несовместности системы ограничения,</a:t>
            </a:r>
          </a:p>
          <a:p>
            <a:pPr lvl="1" algn="l">
              <a:buFont typeface="Arial" pitchFamily="34" charset="0"/>
              <a:buChar char="•"/>
            </a:pPr>
            <a:r>
              <a:rPr lang="ru-RU" dirty="0" smtClean="0"/>
              <a:t>неограниченности линейной функции.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772400" cy="1219200"/>
          </a:xfrm>
        </p:spPr>
        <p:txBody>
          <a:bodyPr/>
          <a:lstStyle/>
          <a:p>
            <a:r>
              <a:rPr lang="ru-RU" sz="2800" dirty="0" smtClean="0"/>
              <a:t>Задача об организации экскурсии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A813-E4BC-44FB-8236-4E2726774DE2}" type="slidenum">
              <a:rPr lang="ru-RU" smtClean="0"/>
              <a:pPr/>
              <a:t>37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1643050"/>
          <a:ext cx="3929058" cy="1097280"/>
        </p:xfrm>
        <a:graphic>
          <a:graphicData uri="http://schemas.openxmlformats.org/drawingml/2006/table">
            <a:tbl>
              <a:tblPr/>
              <a:tblGrid>
                <a:gridCol w="1357290"/>
                <a:gridCol w="428628"/>
                <a:gridCol w="428628"/>
                <a:gridCol w="500066"/>
                <a:gridCol w="1214446"/>
              </a:tblGrid>
              <a:tr h="29527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latin typeface="Arial Cyr"/>
                        </a:rPr>
                        <a:t>Учебное заведение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Р1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Р2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Р3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Р4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latin typeface="Arial Cyr"/>
                        </a:rPr>
                        <a:t>Число учащихся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290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410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350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1071546"/>
            <a:ext cx="41517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Число учащихся экскурсантов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57686" y="85723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Число учащихся, которых может принять город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357686" y="1714488"/>
          <a:ext cx="4572030" cy="870111"/>
        </p:xfrm>
        <a:graphic>
          <a:graphicData uri="http://schemas.openxmlformats.org/drawingml/2006/table">
            <a:tbl>
              <a:tblPr/>
              <a:tblGrid>
                <a:gridCol w="1306295"/>
                <a:gridCol w="653147"/>
                <a:gridCol w="653147"/>
                <a:gridCol w="653147"/>
                <a:gridCol w="653147"/>
                <a:gridCol w="653147"/>
              </a:tblGrid>
              <a:tr h="3214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Arial Cyr"/>
                        </a:rPr>
                        <a:t>Город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latin typeface="Arial Cyr"/>
                        </a:rPr>
                        <a:t>Г1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Г2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Г3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Г4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Г5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Arial Cyr"/>
                        </a:rPr>
                        <a:t>Число учащихся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280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420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57158" y="307181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Стоимость экскурсий на одного ученика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7158" y="4214818"/>
          <a:ext cx="4643472" cy="1857390"/>
        </p:xfrm>
        <a:graphic>
          <a:graphicData uri="http://schemas.openxmlformats.org/drawingml/2006/table">
            <a:tbl>
              <a:tblPr/>
              <a:tblGrid>
                <a:gridCol w="773912"/>
                <a:gridCol w="773912"/>
                <a:gridCol w="773912"/>
                <a:gridCol w="773912"/>
                <a:gridCol w="773912"/>
                <a:gridCol w="773912"/>
              </a:tblGrid>
              <a:tr h="37147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Г1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Г2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Г3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Г4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Г5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Р1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700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atin typeface="Arial Cyr"/>
                        </a:rPr>
                        <a:t>750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atin typeface="Arial Cyr"/>
                        </a:rPr>
                        <a:t>1000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atin typeface="Arial Cyr"/>
                        </a:rPr>
                        <a:t>1100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Р2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atin typeface="Arial Cyr"/>
                        </a:rPr>
                        <a:t>700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atin typeface="Arial Cyr"/>
                        </a:rPr>
                        <a:t>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atin typeface="Arial Cyr"/>
                        </a:rPr>
                        <a:t>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Р3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atin typeface="Arial Cyr"/>
                        </a:rPr>
                        <a:t>1200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atin typeface="Arial Cyr"/>
                        </a:rPr>
                        <a:t>1000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700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atin typeface="Arial Cyr"/>
                        </a:rPr>
                        <a:t>750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Arial Cyr"/>
                        </a:rPr>
                        <a:t>Р4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atin typeface="Arial Cyr"/>
                        </a:rPr>
                        <a:t>1300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atin typeface="Arial Cyr"/>
                        </a:rPr>
                        <a:t>1200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latin typeface="Arial Cyr"/>
                        </a:rPr>
                        <a:t>1100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900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Arial Cyr"/>
                        </a:rPr>
                        <a:t>1000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15008" y="3643314"/>
            <a:ext cx="2857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dirty="0" smtClean="0"/>
              <a:t>Задание. Составить оптимальный план для организации самой дешевой в совокупности экскурсии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6C38-891D-437C-BBA9-CFCECF3FF40E}" type="slidenum">
              <a:rPr lang="ru-RU"/>
              <a:pPr/>
              <a:t>38</a:t>
            </a:fld>
            <a:endParaRPr lang="ru-RU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/>
              <a:t>Литература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ru-RU" sz="2000" dirty="0"/>
              <a:t>Макарова Н.В., Титова Ю.Ф., Кузнецова И.Н. и др. Курс лекций «Методика преподавания раздела «Информационная картина мира»»..</a:t>
            </a:r>
            <a:r>
              <a:rPr lang="en-US" sz="2000" dirty="0"/>
              <a:t>//</a:t>
            </a:r>
            <a:r>
              <a:rPr lang="ru-RU" sz="2000" dirty="0"/>
              <a:t> Информатика. 2003. № 2,3,4,6,8,10,12.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000" dirty="0"/>
              <a:t>Чубарова Т.П. Моделирование и элементы </a:t>
            </a:r>
            <a:r>
              <a:rPr lang="ru-RU" sz="2000" dirty="0" err="1"/>
              <a:t>системологии</a:t>
            </a:r>
            <a:r>
              <a:rPr lang="ru-RU" sz="2000" dirty="0"/>
              <a:t>. </a:t>
            </a:r>
            <a:r>
              <a:rPr lang="en-US" sz="2000" dirty="0"/>
              <a:t>//</a:t>
            </a:r>
            <a:r>
              <a:rPr lang="ru-RU" sz="2000" dirty="0"/>
              <a:t> Информатика. 2000. №10,13.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000" dirty="0" err="1"/>
              <a:t>Гейн</a:t>
            </a:r>
            <a:r>
              <a:rPr lang="ru-RU" sz="2000" dirty="0"/>
              <a:t> А.Г., </a:t>
            </a:r>
            <a:r>
              <a:rPr lang="ru-RU" sz="2000" dirty="0" err="1"/>
              <a:t>Юнерман</a:t>
            </a:r>
            <a:r>
              <a:rPr lang="ru-RU" sz="2000" dirty="0"/>
              <a:t> Н.А. Информатика 10-11.</a:t>
            </a:r>
            <a:r>
              <a:rPr lang="en-US" sz="2000" dirty="0"/>
              <a:t>//</a:t>
            </a:r>
            <a:r>
              <a:rPr lang="ru-RU" sz="2000" dirty="0"/>
              <a:t> Информатика. 2000. №3.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400" dirty="0"/>
              <a:t> </a:t>
            </a:r>
            <a:r>
              <a:rPr lang="ru-RU" sz="2000" dirty="0"/>
              <a:t>Семакин И.Г., </a:t>
            </a:r>
            <a:r>
              <a:rPr lang="ru-RU" sz="2000" dirty="0" err="1"/>
              <a:t>Хеннер</a:t>
            </a:r>
            <a:r>
              <a:rPr lang="ru-RU" sz="2000" dirty="0"/>
              <a:t> Е.К. Информатика 10.11. М.:ЛБЗ. 2001.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000" dirty="0"/>
              <a:t> Семакин И.Г. Информатика 7-9. Базовый курс. М.:ЛБЗ. 2000.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000" dirty="0" err="1"/>
              <a:t>Бешенков</a:t>
            </a:r>
            <a:r>
              <a:rPr lang="ru-RU" sz="2000" dirty="0"/>
              <a:t> С.А., Ракитина Е.А. Информатика 10 класс, 11 класс. Систематический курс. М.:ЛБЗ. 2002.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000" dirty="0" err="1"/>
              <a:t>Угринович</a:t>
            </a:r>
            <a:r>
              <a:rPr lang="ru-RU" sz="2000" dirty="0"/>
              <a:t> Н.Д. Информатика и информационные технологии. Учебник 10-11 классов. М.:ЛБЗ. 2001. 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000" dirty="0" err="1"/>
              <a:t>Лапчик</a:t>
            </a:r>
            <a:r>
              <a:rPr lang="ru-RU" sz="2000" dirty="0"/>
              <a:t> , Семакин И.Г., </a:t>
            </a:r>
            <a:r>
              <a:rPr lang="ru-RU" sz="2000" dirty="0" err="1"/>
              <a:t>Хеннер</a:t>
            </a:r>
            <a:r>
              <a:rPr lang="ru-RU" sz="2000" dirty="0"/>
              <a:t> Е.К. Методика преподавания информатики. </a:t>
            </a:r>
            <a:fld id="{686662CF-0755-4301-9A61-DFEF4DAF6278}" type="slidenum">
              <a:rPr lang="ru-RU" sz="2000" smtClean="0"/>
              <a:pPr marL="609600" indent="-609600">
                <a:buFont typeface="Wingdings" pitchFamily="2" charset="2"/>
                <a:buAutoNum type="arabicPeriod"/>
              </a:pPr>
              <a:t>38</a:t>
            </a:fld>
            <a:endParaRPr lang="ru-RU" sz="2000" dirty="0" smtClean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000" dirty="0" smtClean="0"/>
              <a:t>Семакин, И. Г. Информационные системы и модели. Элективный курс: учебное пособие  </a:t>
            </a:r>
            <a:r>
              <a:rPr lang="en-US" sz="2000" dirty="0" smtClean="0"/>
              <a:t>/</a:t>
            </a:r>
            <a:r>
              <a:rPr lang="ru-RU" sz="2000" dirty="0" smtClean="0"/>
              <a:t> И. г. Семакин, Е. К. </a:t>
            </a:r>
            <a:r>
              <a:rPr lang="ru-RU" sz="2000" dirty="0" err="1" smtClean="0"/>
              <a:t>Хеннер</a:t>
            </a:r>
            <a:r>
              <a:rPr lang="ru-RU" sz="2000" dirty="0" smtClean="0"/>
              <a:t>. – 2-е изд. – М. ЖБИНОМ. Лаборатория знаний, 2007. – 303 с.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ru-RU" sz="2400" dirty="0"/>
          </a:p>
          <a:p>
            <a:pPr marL="609600" indent="-609600">
              <a:buFont typeface="Wingdings" pitchFamily="2" charset="2"/>
              <a:buAutoNum type="arabicPeriod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Первый -  минимальный уровень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41475"/>
            <a:ext cx="7772400" cy="22272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>
                <a:solidFill>
                  <a:schemeClr val="tx2"/>
                </a:solidFill>
              </a:rPr>
              <a:t>Содержание:</a:t>
            </a:r>
            <a:r>
              <a:rPr lang="ru-RU"/>
              <a:t> </a:t>
            </a:r>
            <a:r>
              <a:rPr lang="ru-RU">
                <a:cs typeface="Times New Roman" pitchFamily="18" charset="0"/>
              </a:rPr>
              <a:t>понятия модели, типы информационных моделей, форма модели, формализация, табличные информационные модели. </a:t>
            </a:r>
            <a:endParaRPr lang="ru-RU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4191000"/>
            <a:ext cx="7772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z="320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rPr>
              <a:t>Задача</a:t>
            </a:r>
            <a:r>
              <a:rPr lang="ru-RU" sz="3200">
                <a:solidFill>
                  <a:schemeClr val="tx2"/>
                </a:solidFill>
                <a:latin typeface="Arial Narrow" pitchFamily="34" charset="0"/>
              </a:rPr>
              <a:t>:</a:t>
            </a:r>
            <a:r>
              <a:rPr lang="ru-RU" sz="3200">
                <a:latin typeface="Arial Narrow" pitchFamily="34" charset="0"/>
                <a:cs typeface="Times New Roman" pitchFamily="18" charset="0"/>
              </a:rPr>
              <a:t> научить работать с заданной информационной моделью: понимать, делать выводы, использовать для решения задач.</a:t>
            </a:r>
            <a:endParaRPr lang="ru-RU" sz="3200">
              <a:latin typeface="Arial Narrow" pitchFamily="34" charset="0"/>
            </a:endParaRPr>
          </a:p>
        </p:txBody>
      </p:sp>
      <p:pic>
        <p:nvPicPr>
          <p:cNvPr id="8197" name="Picture 5" descr="j00787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990600"/>
            <a:ext cx="1563688" cy="2128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68325"/>
          </a:xfrm>
        </p:spPr>
        <p:txBody>
          <a:bodyPr/>
          <a:lstStyle/>
          <a:p>
            <a:r>
              <a:rPr lang="ru-RU" sz="2800"/>
              <a:t>Второй – дополнительный уровень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79248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solidFill>
                  <a:schemeClr val="tx2"/>
                </a:solidFill>
              </a:rPr>
              <a:t>Содержание:</a:t>
            </a:r>
            <a:r>
              <a:rPr lang="ru-RU" sz="2800"/>
              <a:t> </a:t>
            </a:r>
            <a:r>
              <a:rPr lang="ru-RU" sz="3200">
                <a:cs typeface="Times New Roman" pitchFamily="18" charset="0"/>
              </a:rPr>
              <a:t>элементы системного </a:t>
            </a:r>
            <a:r>
              <a:rPr lang="ru-RU" sz="3200"/>
              <a:t/>
            </a:r>
            <a:br>
              <a:rPr lang="ru-RU" sz="3200"/>
            </a:br>
            <a:r>
              <a:rPr lang="ru-RU" sz="3200">
                <a:cs typeface="Times New Roman" pitchFamily="18" charset="0"/>
              </a:rPr>
              <a:t>анализа, понятие системы, суть систем</a:t>
            </a:r>
            <a:r>
              <a:rPr lang="ru-RU" sz="3200"/>
              <a:t>- </a:t>
            </a:r>
            <a:r>
              <a:rPr lang="ru-RU" sz="3200">
                <a:cs typeface="Times New Roman" pitchFamily="18" charset="0"/>
              </a:rPr>
              <a:t>ного подхода, структура системы, использование графов для отображения структуры, развитие системного мышления.</a:t>
            </a:r>
            <a:endParaRPr lang="ru-RU" sz="320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09600" y="4038600"/>
            <a:ext cx="81534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solidFill>
                  <a:schemeClr val="tx2"/>
                </a:solidFill>
              </a:rPr>
              <a:t>Задача:</a:t>
            </a:r>
            <a:r>
              <a:rPr lang="ru-RU" sz="3200"/>
              <a:t> </a:t>
            </a:r>
            <a:r>
              <a:rPr lang="ru-RU" sz="3200">
                <a:cs typeface="Times New Roman" pitchFamily="18" charset="0"/>
              </a:rPr>
              <a:t>научить систематизировать и получать информационную модель из множества несистематизированных данных о реальном объекте (системе, процессе).</a:t>
            </a:r>
            <a:endParaRPr lang="ru-RU" sz="3200"/>
          </a:p>
        </p:txBody>
      </p:sp>
      <p:pic>
        <p:nvPicPr>
          <p:cNvPr id="10246" name="Picture 6" descr="j00786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304800"/>
            <a:ext cx="949325" cy="2881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68325"/>
          </a:xfrm>
        </p:spPr>
        <p:txBody>
          <a:bodyPr/>
          <a:lstStyle/>
          <a:p>
            <a:r>
              <a:rPr lang="ru-RU" sz="3200"/>
              <a:t>Третий – углубленный  уровень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79248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>
                <a:solidFill>
                  <a:schemeClr val="tx2"/>
                </a:solidFill>
              </a:rPr>
              <a:t>Содержание:</a:t>
            </a:r>
            <a:r>
              <a:rPr lang="ru-RU" sz="3600" b="1">
                <a:solidFill>
                  <a:schemeClr val="tx2"/>
                </a:solidFill>
                <a:cs typeface="Times New Roman" pitchFamily="18" charset="0"/>
              </a:rPr>
              <a:t>  </a:t>
            </a: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выработка навыков активного использования методов системного анализа </a:t>
            </a:r>
            <a:endParaRPr lang="ru-RU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" y="2209800"/>
            <a:ext cx="8153400" cy="438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solidFill>
                  <a:schemeClr val="tx2"/>
                </a:solidFill>
              </a:rPr>
              <a:t>Задача:</a:t>
            </a:r>
            <a:r>
              <a:rPr lang="ru-RU" sz="3200"/>
              <a:t> </a:t>
            </a:r>
            <a:r>
              <a:rPr lang="ru-RU" sz="3200">
                <a:cs typeface="Times New Roman" pitchFamily="18" charset="0"/>
              </a:rPr>
              <a:t>— 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научить рассматривать объекты как 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сис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темы, понимать, в чем проявляется системный эффект;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—    раскрыть смысл модели «черный ящик»;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—    дать представление о методах системного анализа; декомпозиции, классификации;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—    научить читать информационные модели по графам и ст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р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оить граф-модели;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—    научить разбираться в разных типах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таблиц.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--- 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научить систематизировать и получать информационную модель из множества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данных о реальном объекте (системе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 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процессе).</a:t>
            </a:r>
          </a:p>
        </p:txBody>
      </p:sp>
      <p:pic>
        <p:nvPicPr>
          <p:cNvPr id="11270" name="Picture 6" descr="j00787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304800"/>
            <a:ext cx="1158875" cy="21177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172480" cy="414318"/>
          </a:xfrm>
        </p:spPr>
        <p:txBody>
          <a:bodyPr/>
          <a:lstStyle/>
          <a:p>
            <a:r>
              <a:rPr lang="ru-RU" sz="2000" dirty="0" smtClean="0"/>
              <a:t>Планирование курса  по программе И.Г. Семакина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C27-59DD-4851-9C20-45B4142F2CB7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2844" y="642918"/>
            <a:ext cx="90011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 класс Информационные модели</a:t>
            </a:r>
          </a:p>
          <a:p>
            <a:pPr algn="l"/>
            <a:r>
              <a:rPr lang="ru-RU" dirty="0" smtClean="0"/>
              <a:t>Урок 1. Компьютерное информационное моделирование:</a:t>
            </a:r>
          </a:p>
          <a:p>
            <a:pPr lvl="2" algn="l">
              <a:buFont typeface="Arial" pitchFamily="34" charset="0"/>
              <a:buChar char="•"/>
            </a:pPr>
            <a:r>
              <a:rPr lang="ru-RU" sz="1800" dirty="0" smtClean="0"/>
              <a:t>Этапы моделирования,</a:t>
            </a:r>
          </a:p>
          <a:p>
            <a:pPr algn="l"/>
            <a:r>
              <a:rPr lang="ru-RU" dirty="0" smtClean="0"/>
              <a:t>Урок 2. Структуры данных: деревья, сети, графы, таблицы</a:t>
            </a:r>
          </a:p>
          <a:p>
            <a:pPr lvl="2" algn="l">
              <a:buFont typeface="Arial" pitchFamily="34" charset="0"/>
              <a:buChar char="•"/>
            </a:pPr>
            <a:r>
              <a:rPr lang="ru-RU" sz="1800" dirty="0" smtClean="0"/>
              <a:t>иерархические структуры,</a:t>
            </a:r>
          </a:p>
          <a:p>
            <a:pPr lvl="2" algn="l">
              <a:buFont typeface="Arial" pitchFamily="34" charset="0"/>
              <a:buChar char="•"/>
            </a:pPr>
            <a:r>
              <a:rPr lang="ru-RU" sz="1800" dirty="0" smtClean="0"/>
              <a:t>чертежи и схемы,</a:t>
            </a:r>
          </a:p>
          <a:p>
            <a:pPr lvl="2" algn="l">
              <a:buFont typeface="Arial" pitchFamily="34" charset="0"/>
              <a:buChar char="•"/>
            </a:pPr>
            <a:r>
              <a:rPr lang="ru-RU" sz="1800" dirty="0" smtClean="0"/>
              <a:t>график – модель процесса.</a:t>
            </a:r>
          </a:p>
          <a:p>
            <a:pPr algn="l"/>
            <a:r>
              <a:rPr lang="ru-RU" dirty="0" smtClean="0"/>
              <a:t>Урок 3. Пример структуры данных  модели предметной области.</a:t>
            </a:r>
          </a:p>
          <a:p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172480" cy="414318"/>
          </a:xfrm>
        </p:spPr>
        <p:txBody>
          <a:bodyPr/>
          <a:lstStyle/>
          <a:p>
            <a:r>
              <a:rPr lang="ru-RU" sz="2000" dirty="0" smtClean="0"/>
              <a:t>Планирование курса  по программе И.Г. Семакина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C27-59DD-4851-9C20-45B4142F2CB7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2844" y="642918"/>
            <a:ext cx="900115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11 класс технологии информационного моделирования</a:t>
            </a:r>
          </a:p>
          <a:p>
            <a:pPr algn="l"/>
            <a:endParaRPr lang="ru-RU" dirty="0" smtClean="0"/>
          </a:p>
          <a:p>
            <a:pPr algn="l"/>
            <a:r>
              <a:rPr lang="ru-RU" dirty="0" smtClean="0"/>
              <a:t>Урок 1. Моделирование зависимостей между величинами:</a:t>
            </a:r>
          </a:p>
          <a:p>
            <a:pPr lvl="2" algn="l">
              <a:buFont typeface="Arial" pitchFamily="34" charset="0"/>
              <a:buChar char="•"/>
            </a:pPr>
            <a:r>
              <a:rPr lang="ru-RU" sz="1800" dirty="0" smtClean="0"/>
              <a:t>математические модели,</a:t>
            </a:r>
          </a:p>
          <a:p>
            <a:pPr lvl="2" algn="l">
              <a:buFont typeface="Arial" pitchFamily="34" charset="0"/>
              <a:buChar char="•"/>
            </a:pPr>
            <a:r>
              <a:rPr lang="ru-RU" sz="1800" dirty="0" smtClean="0"/>
              <a:t>графические и табличные модели.</a:t>
            </a:r>
          </a:p>
          <a:p>
            <a:pPr algn="l"/>
            <a:r>
              <a:rPr lang="ru-RU" dirty="0" smtClean="0"/>
              <a:t>Урок 2.</a:t>
            </a:r>
            <a:r>
              <a:rPr lang="ru-RU" sz="1800" dirty="0" smtClean="0"/>
              <a:t> </a:t>
            </a:r>
            <a:r>
              <a:rPr lang="ru-RU" dirty="0" smtClean="0"/>
              <a:t>Модели статистического прогнозирования</a:t>
            </a:r>
            <a:endParaRPr lang="ru-RU" sz="1800" dirty="0" smtClean="0"/>
          </a:p>
          <a:p>
            <a:pPr lvl="2" algn="l">
              <a:buFont typeface="Arial" pitchFamily="34" charset="0"/>
              <a:buChar char="•"/>
            </a:pPr>
            <a:r>
              <a:rPr lang="ru-RU" sz="1800" dirty="0" smtClean="0"/>
              <a:t>статистика и статистические данные,</a:t>
            </a:r>
          </a:p>
          <a:p>
            <a:pPr lvl="2" algn="l">
              <a:buFont typeface="Arial" pitchFamily="34" charset="0"/>
              <a:buChar char="•"/>
            </a:pPr>
            <a:r>
              <a:rPr lang="ru-RU" sz="1800" dirty="0" smtClean="0"/>
              <a:t>метод наименьших квадратов, </a:t>
            </a:r>
          </a:p>
          <a:p>
            <a:pPr lvl="2" algn="l">
              <a:buFont typeface="Arial" pitchFamily="34" charset="0"/>
              <a:buChar char="•"/>
            </a:pPr>
            <a:r>
              <a:rPr lang="ru-RU" sz="1800" dirty="0" smtClean="0"/>
              <a:t>прогнозирование по регрессионной модели,.</a:t>
            </a:r>
          </a:p>
          <a:p>
            <a:pPr algn="l"/>
            <a:r>
              <a:rPr lang="ru-RU" dirty="0" smtClean="0"/>
              <a:t>Урок 3. Моделирование корреляционных зависимостей</a:t>
            </a:r>
          </a:p>
          <a:p>
            <a:pPr lvl="2" algn="l">
              <a:buFont typeface="Arial" pitchFamily="34" charset="0"/>
              <a:buChar char="•"/>
            </a:pPr>
            <a:r>
              <a:rPr lang="ru-RU" sz="1800" dirty="0" smtClean="0"/>
              <a:t>корреляционный анализ,</a:t>
            </a:r>
          </a:p>
          <a:p>
            <a:pPr lvl="2" algn="l">
              <a:buFont typeface="Arial" pitchFamily="34" charset="0"/>
              <a:buChar char="•"/>
            </a:pPr>
            <a:r>
              <a:rPr lang="ru-RU" sz="1800" dirty="0" smtClean="0"/>
              <a:t>коэффициент корреляции.</a:t>
            </a:r>
          </a:p>
          <a:p>
            <a:pPr algn="l"/>
            <a:r>
              <a:rPr lang="ru-RU" dirty="0" smtClean="0"/>
              <a:t>Урок 4. Модели оптимального планирования</a:t>
            </a:r>
          </a:p>
          <a:p>
            <a:pPr lvl="2" algn="l">
              <a:buFont typeface="Arial" pitchFamily="34" charset="0"/>
              <a:buChar char="•"/>
            </a:pPr>
            <a:r>
              <a:rPr lang="ru-RU" sz="2000" dirty="0" smtClean="0"/>
              <a:t>поиск решения. </a:t>
            </a:r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/>
              <a:t>Второй уровень - дополнительный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5400"/>
              <a:t>Системы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иняя диагональ">
  <a:themeElements>
    <a:clrScheme name="Синяя диагональ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Синяя диагонал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Синяя диагональ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иняя диагональ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иняя диагональ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иняя диагональ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Designs\Синяя диагональ.pot</Template>
  <TotalTime>2733</TotalTime>
  <Words>1806</Words>
  <Application>Microsoft PowerPoint</Application>
  <PresentationFormat>Экран (4:3)</PresentationFormat>
  <Paragraphs>380</Paragraphs>
  <Slides>38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0" baseType="lpstr">
      <vt:lpstr>Синяя диагональ</vt:lpstr>
      <vt:lpstr>MS Org Chart</vt:lpstr>
      <vt:lpstr>Слайд 1</vt:lpstr>
      <vt:lpstr>Основная проблема:</vt:lpstr>
      <vt:lpstr>Методические рекомендации по изложению теоретического материала</vt:lpstr>
      <vt:lpstr>Первый -  минимальный уровень</vt:lpstr>
      <vt:lpstr>Второй – дополнительный уровень</vt:lpstr>
      <vt:lpstr>Третий – углубленный  уровень</vt:lpstr>
      <vt:lpstr>Планирование курса  по программе И.Г. Семакина</vt:lpstr>
      <vt:lpstr>Планирование курса  по программе И.Г. Семакина</vt:lpstr>
      <vt:lpstr>Второй уровень - дополнительный</vt:lpstr>
      <vt:lpstr>Система</vt:lpstr>
      <vt:lpstr>Отношения между объектами</vt:lpstr>
      <vt:lpstr>Основные понятия:</vt:lpstr>
      <vt:lpstr>Подсистемы</vt:lpstr>
      <vt:lpstr>Информационная модель системы</vt:lpstr>
      <vt:lpstr>Системный анализ</vt:lpstr>
      <vt:lpstr>Системология – наука об общих принципах организации сложных систем</vt:lpstr>
      <vt:lpstr>Модели системы</vt:lpstr>
      <vt:lpstr>Модель состава системы Университет</vt:lpstr>
      <vt:lpstr>Информационная система</vt:lpstr>
      <vt:lpstr>Этапы создания информационной системы</vt:lpstr>
      <vt:lpstr>Слайд 21</vt:lpstr>
      <vt:lpstr>Основные объекты модели процесса обучения в школе</vt:lpstr>
      <vt:lpstr>Информационно-логическая модель учебного процесса в школе</vt:lpstr>
      <vt:lpstr>Третий – углубленный уровень </vt:lpstr>
      <vt:lpstr>Слайд 25</vt:lpstr>
      <vt:lpstr>Классификация математических моделей</vt:lpstr>
      <vt:lpstr>Классификация целей моделирования по функциональности:</vt:lpstr>
      <vt:lpstr>Этапы компьютерного моделирования</vt:lpstr>
      <vt:lpstr>Постановка задачи оптимального планирования</vt:lpstr>
      <vt:lpstr>Адекватность модели</vt:lpstr>
      <vt:lpstr>Примеры математического моделирования</vt:lpstr>
      <vt:lpstr>Оптимизационное планирование</vt:lpstr>
      <vt:lpstr>Слайд 33</vt:lpstr>
      <vt:lpstr>Слайд 34</vt:lpstr>
      <vt:lpstr>Графический метод линейного программирования</vt:lpstr>
      <vt:lpstr>Проверка наличия решения оптимального планирования</vt:lpstr>
      <vt:lpstr>Задача об организации экскурсии</vt:lpstr>
      <vt:lpstr>Литература</vt:lpstr>
    </vt:vector>
  </TitlesOfParts>
  <Company>Пре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</dc:creator>
  <cp:lastModifiedBy>kafedra</cp:lastModifiedBy>
  <cp:revision>105</cp:revision>
  <dcterms:created xsi:type="dcterms:W3CDTF">2003-05-12T03:25:05Z</dcterms:created>
  <dcterms:modified xsi:type="dcterms:W3CDTF">2010-01-26T04:53:49Z</dcterms:modified>
</cp:coreProperties>
</file>